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Roboto Slab"/>
      <p:regular r:id="rId45"/>
      <p:bold r:id="rId46"/>
    </p:embeddedFont>
    <p:embeddedFont>
      <p:font typeface="Robot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Isaac Xin Pe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Slab-bold.fntdata"/><Relationship Id="rId45"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Robo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8-13T00:07:44.365">
    <p:pos x="6000" y="0"/>
    <p:text>For this slide, will mention we will use this verse to explain the other verses, verses in 1 peter</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08-13T00:07:44.008">
    <p:pos x="6000" y="0"/>
    <p:text>May need to use different background color to come back to Peter for this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e77537fce_1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e77537fc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Reading through these, these are the key verses (these 3 slides)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e77537fce_0_90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e77537fce_0_9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5e7fee215b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e7fee215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c6f90357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c6f90357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 with the illustration of stone/rock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e7fee215b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e7fee215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1st time Rock is mentioned in the bible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e7fee215b_0_2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e7fee215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e7fee215b_0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e7fee215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these rocks?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e7fee215b_1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e7fee215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Paul gave the answer in the new testament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e7fee215b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e7fee215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Coming back at our verses in Peter, this is a picture, a living stone, this has been </a:t>
            </a:r>
            <a:r>
              <a:rPr lang="en"/>
              <a:t>prophesied</a:t>
            </a:r>
            <a:r>
              <a:rPr lang="en"/>
              <a:t> many times in the OT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e77537fce_0_78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e77537fce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 place 1</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5e77537fce_0_9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5e77537fce_0_9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 who wrote the letter, to whom it’s written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e77537fce_0_90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e77537fce_0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 place 2</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e7fee215b_1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e7fee215b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Living stone, rejected by man, but a corner stone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5eaad510e4_0_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5eaad510e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Living stone - are we living stones?</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eaad510e4_0_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eaad510e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stones are prepared to be built into the temple, the spiritual house?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5eaad510e4_1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5eaad510e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building work is according to the cornner stone - what is a corner stone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5eaad510e4_1_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eaad510e4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corner stone is the one all the buildings are measured to, built upon, and even more so, all the buildings are from in one sense.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5e7fee215b_1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5e7fee215b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5e7fee215b_1_5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5e7fee215b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5eb0cb65f6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eb0cb65f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e7fee215b_1_6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e7fee215b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 the background of 1 Peter - transition to the topic of suffering and trials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e77537fce_0_9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e77537fce_0_9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timing of the letter and persecutations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5eb00083d8_0_5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5eb00083d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suffersings? Didn’t the Bible say all things work together for good, </a:t>
            </a:r>
            <a:r>
              <a:rPr lang="en">
                <a:solidFill>
                  <a:srgbClr val="878787"/>
                </a:solidFill>
              </a:rPr>
              <a:t>Romans 8:28 </a:t>
            </a:r>
            <a:endParaRPr>
              <a:solidFill>
                <a:srgbClr val="878787"/>
              </a:solidFill>
            </a:endParaRPr>
          </a:p>
          <a:p>
            <a:pPr indent="0" lvl="0" marL="0" rtl="0" algn="l">
              <a:spcBef>
                <a:spcPts val="0"/>
              </a:spcBef>
              <a:spcAft>
                <a:spcPts val="0"/>
              </a:spcAft>
              <a:buNone/>
            </a:pPr>
            <a:r>
              <a:rPr lang="en">
                <a:highlight>
                  <a:srgbClr val="FFFFFF"/>
                </a:highlight>
              </a:rPr>
              <a:t>And we know that for those who love God </a:t>
            </a:r>
            <a:r>
              <a:rPr lang="en">
                <a:solidFill>
                  <a:srgbClr val="060680"/>
                </a:solidFill>
                <a:highlight>
                  <a:srgbClr val="FFFF00"/>
                </a:highlight>
              </a:rPr>
              <a:t>all</a:t>
            </a:r>
            <a:r>
              <a:rPr lang="en">
                <a:highlight>
                  <a:srgbClr val="FFFFFF"/>
                </a:highlight>
              </a:rPr>
              <a:t> </a:t>
            </a:r>
            <a:r>
              <a:rPr lang="en">
                <a:solidFill>
                  <a:srgbClr val="060680"/>
                </a:solidFill>
                <a:highlight>
                  <a:srgbClr val="FFFF00"/>
                </a:highlight>
              </a:rPr>
              <a:t>things</a:t>
            </a:r>
            <a:r>
              <a:rPr lang="en">
                <a:highlight>
                  <a:srgbClr val="FFFFFF"/>
                </a:highlight>
              </a:rPr>
              <a:t> work together </a:t>
            </a:r>
            <a:r>
              <a:rPr baseline="30000" lang="en">
                <a:solidFill>
                  <a:srgbClr val="878787"/>
                </a:solidFill>
              </a:rPr>
              <a:t>*xh</a:t>
            </a:r>
            <a:r>
              <a:rPr lang="en">
                <a:highlight>
                  <a:srgbClr val="FFFFFF"/>
                </a:highlight>
              </a:rPr>
              <a:t>for </a:t>
            </a:r>
            <a:r>
              <a:rPr lang="en">
                <a:solidFill>
                  <a:srgbClr val="060680"/>
                </a:solidFill>
                <a:highlight>
                  <a:srgbClr val="FFFF00"/>
                </a:highlight>
              </a:rPr>
              <a:t>good</a:t>
            </a:r>
            <a:r>
              <a:rPr lang="en">
                <a:highlight>
                  <a:srgbClr val="FFFFFF"/>
                </a:highlight>
              </a:rPr>
              <a:t>,</a:t>
            </a:r>
            <a:r>
              <a:rPr baseline="30000" lang="en">
                <a:solidFill>
                  <a:srgbClr val="878787"/>
                </a:solidFill>
              </a:rPr>
              <a:t>*n1</a:t>
            </a:r>
            <a:r>
              <a:rPr lang="en">
                <a:highlight>
                  <a:srgbClr val="FFFFFF"/>
                </a:highlight>
              </a:rPr>
              <a:t> for </a:t>
            </a:r>
            <a:r>
              <a:rPr baseline="30000" lang="en">
                <a:solidFill>
                  <a:srgbClr val="878787"/>
                </a:solidFill>
              </a:rPr>
              <a:t>*xi</a:t>
            </a:r>
            <a:r>
              <a:rPr lang="en">
                <a:highlight>
                  <a:srgbClr val="FFFFFF"/>
                </a:highlight>
              </a:rPr>
              <a:t>those who are c</a:t>
            </a:r>
            <a:r>
              <a:rPr lang="en">
                <a:solidFill>
                  <a:srgbClr val="060680"/>
                </a:solidFill>
                <a:highlight>
                  <a:srgbClr val="FFFF00"/>
                </a:highlight>
              </a:rPr>
              <a:t>all</a:t>
            </a:r>
            <a:r>
              <a:rPr lang="en">
                <a:highlight>
                  <a:srgbClr val="FFFFFF"/>
                </a:highlight>
              </a:rPr>
              <a:t>ed according to his purpose.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5eaad510e4_1_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5eaad510e4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 kingdom conflict, we are sojourners, our home is not here</a:t>
            </a:r>
            <a:endParaRPr/>
          </a:p>
          <a:p>
            <a:pPr indent="0" lvl="0" marL="0" rtl="0" algn="l">
              <a:spcBef>
                <a:spcPts val="0"/>
              </a:spcBef>
              <a:spcAft>
                <a:spcPts val="0"/>
              </a:spcAft>
              <a:buNone/>
            </a:pPr>
            <a:r>
              <a:rPr lang="en"/>
              <a:t>This is something that should be settled in our mind.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f0edcacc6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f0edcacc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stone brings the kingdom of heaven - the eternal kingdom, the mountain filled the whole earth</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5f0edcacc6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5f0edcac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another side of suffering - the salvataion of our souls</a:t>
            </a:r>
            <a:endParaRPr/>
          </a:p>
          <a:p>
            <a:pPr indent="0" lvl="0" marL="0" rtl="0" algn="l">
              <a:spcBef>
                <a:spcPts val="0"/>
              </a:spcBef>
              <a:spcAft>
                <a:spcPts val="0"/>
              </a:spcAft>
              <a:buNone/>
            </a:pPr>
            <a:r>
              <a:rPr lang="en"/>
              <a:t>Naturally we love our soul, our flesh love this world - the lust of the eye, the lust of the flesh, the price of this life</a:t>
            </a:r>
            <a:endParaRPr/>
          </a:p>
          <a:p>
            <a:pPr indent="0" lvl="0" marL="0" rtl="0" algn="l">
              <a:spcBef>
                <a:spcPts val="0"/>
              </a:spcBef>
              <a:spcAft>
                <a:spcPts val="0"/>
              </a:spcAft>
              <a:buNone/>
            </a:pPr>
            <a:r>
              <a:rPr lang="en"/>
              <a:t>These are to be dealt with in our experiences, these are already crucified with our old man in Christ on the cross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f0edcacc6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f0edcacc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14 For the love of Christ controls us, because we have concluded this: that one has died for all, therefore all have died; 15 and he died for all, that those who live might no longer live for themselves but for him who for their sake died and was raised.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5eb0cb65f6_0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5eb0cb65f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eaad510e4_1_4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eaad510e4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5f0edcacc6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5f0edcacc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f0edcacc6_0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f0edcacc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e77537fce_0_93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e77537fce_0_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e77537fce_0_9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e77537fce_0_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Themes in I Peter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e77537fce_1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e77537fc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Theme in </a:t>
            </a:r>
            <a:r>
              <a:rPr lang="en"/>
              <a:t>parallel</a:t>
            </a:r>
            <a:r>
              <a:rPr lang="en"/>
              <a:t> to sonship, faith through trials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e77537fce_1_1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e77537fce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Guess what is this?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c6f90357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6f903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easier - can </a:t>
            </a:r>
            <a:r>
              <a:rPr lang="en"/>
              <a:t>someone</a:t>
            </a:r>
            <a:r>
              <a:rPr lang="en"/>
              <a:t> explain this?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e7fee215b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e7fee21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easist - what is this?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rt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3000"/>
              <a:buNone/>
              <a:defRPr sz="13000">
                <a:solidFill>
                  <a:schemeClr val="accent5"/>
                </a:solidFill>
              </a:defRPr>
            </a:lvl1pPr>
            <a:lvl2pPr lvl="1" rtl="0" algn="ctr">
              <a:spcBef>
                <a:spcPts val="0"/>
              </a:spcBef>
              <a:spcAft>
                <a:spcPts val="0"/>
              </a:spcAft>
              <a:buClr>
                <a:schemeClr val="accent5"/>
              </a:buClr>
              <a:buSzPts val="13000"/>
              <a:buNone/>
              <a:defRPr sz="13000">
                <a:solidFill>
                  <a:schemeClr val="accent5"/>
                </a:solidFill>
              </a:defRPr>
            </a:lvl2pPr>
            <a:lvl3pPr lvl="2" rtl="0" algn="ctr">
              <a:spcBef>
                <a:spcPts val="0"/>
              </a:spcBef>
              <a:spcAft>
                <a:spcPts val="0"/>
              </a:spcAft>
              <a:buClr>
                <a:schemeClr val="accent5"/>
              </a:buClr>
              <a:buSzPts val="13000"/>
              <a:buNone/>
              <a:defRPr sz="13000">
                <a:solidFill>
                  <a:schemeClr val="accent5"/>
                </a:solidFill>
              </a:defRPr>
            </a:lvl3pPr>
            <a:lvl4pPr lvl="3" rtl="0" algn="ctr">
              <a:spcBef>
                <a:spcPts val="0"/>
              </a:spcBef>
              <a:spcAft>
                <a:spcPts val="0"/>
              </a:spcAft>
              <a:buClr>
                <a:schemeClr val="accent5"/>
              </a:buClr>
              <a:buSzPts val="13000"/>
              <a:buNone/>
              <a:defRPr sz="13000">
                <a:solidFill>
                  <a:schemeClr val="accent5"/>
                </a:solidFill>
              </a:defRPr>
            </a:lvl4pPr>
            <a:lvl5pPr lvl="4" rtl="0" algn="ctr">
              <a:spcBef>
                <a:spcPts val="0"/>
              </a:spcBef>
              <a:spcAft>
                <a:spcPts val="0"/>
              </a:spcAft>
              <a:buClr>
                <a:schemeClr val="accent5"/>
              </a:buClr>
              <a:buSzPts val="13000"/>
              <a:buNone/>
              <a:defRPr sz="13000">
                <a:solidFill>
                  <a:schemeClr val="accent5"/>
                </a:solidFill>
              </a:defRPr>
            </a:lvl5pPr>
            <a:lvl6pPr lvl="5" rtl="0" algn="ctr">
              <a:spcBef>
                <a:spcPts val="0"/>
              </a:spcBef>
              <a:spcAft>
                <a:spcPts val="0"/>
              </a:spcAft>
              <a:buClr>
                <a:schemeClr val="accent5"/>
              </a:buClr>
              <a:buSzPts val="13000"/>
              <a:buNone/>
              <a:defRPr sz="13000">
                <a:solidFill>
                  <a:schemeClr val="accent5"/>
                </a:solidFill>
              </a:defRPr>
            </a:lvl6pPr>
            <a:lvl7pPr lvl="6" rtl="0" algn="ctr">
              <a:spcBef>
                <a:spcPts val="0"/>
              </a:spcBef>
              <a:spcAft>
                <a:spcPts val="0"/>
              </a:spcAft>
              <a:buClr>
                <a:schemeClr val="accent5"/>
              </a:buClr>
              <a:buSzPts val="13000"/>
              <a:buNone/>
              <a:defRPr sz="13000">
                <a:solidFill>
                  <a:schemeClr val="accent5"/>
                </a:solidFill>
              </a:defRPr>
            </a:lvl7pPr>
            <a:lvl8pPr lvl="7" rtl="0" algn="ctr">
              <a:spcBef>
                <a:spcPts val="0"/>
              </a:spcBef>
              <a:spcAft>
                <a:spcPts val="0"/>
              </a:spcAft>
              <a:buClr>
                <a:schemeClr val="accent5"/>
              </a:buClr>
              <a:buSzPts val="13000"/>
              <a:buNone/>
              <a:defRPr sz="13000">
                <a:solidFill>
                  <a:schemeClr val="accent5"/>
                </a:solidFill>
              </a:defRPr>
            </a:lvl8pPr>
            <a:lvl9pPr lvl="8" rtl="0" algn="ctr">
              <a:spcBef>
                <a:spcPts val="0"/>
              </a:spcBef>
              <a:spcAft>
                <a:spcPts val="0"/>
              </a:spcAft>
              <a:buClr>
                <a:schemeClr val="accent5"/>
              </a:buClr>
              <a:buSzPts val="13000"/>
              <a:buNone/>
              <a:defRPr sz="13000">
                <a:solidFill>
                  <a:schemeClr val="accent5"/>
                </a:solidFill>
              </a:defRPr>
            </a:lvl9pPr>
          </a:lstStyle>
          <a:p>
            <a:r>
              <a:t>xx%</a:t>
            </a:r>
          </a:p>
        </p:txBody>
      </p:sp>
      <p:sp>
        <p:nvSpPr>
          <p:cNvPr id="52" name="Google Shape;52;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3" name="Google Shape;53;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2" name="Google Shape;22;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cxnSp>
        <p:nvCxnSpPr>
          <p:cNvPr id="33" name="Google Shape;33;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4" name="Google Shape;34;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5" name="Google Shape;35;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5"/>
              </a:buClr>
              <a:buSzPts val="2100"/>
              <a:buNone/>
              <a:defRPr sz="2100">
                <a:solidFill>
                  <a:schemeClr val="accent5"/>
                </a:solidFill>
              </a:defRPr>
            </a:lvl1pPr>
            <a:lvl2pPr lvl="1" rtl="0" algn="ctr">
              <a:lnSpc>
                <a:spcPct val="100000"/>
              </a:lnSpc>
              <a:spcBef>
                <a:spcPts val="0"/>
              </a:spcBef>
              <a:spcAft>
                <a:spcPts val="0"/>
              </a:spcAft>
              <a:buClr>
                <a:schemeClr val="accent5"/>
              </a:buClr>
              <a:buSzPts val="2100"/>
              <a:buNone/>
              <a:defRPr sz="2100">
                <a:solidFill>
                  <a:schemeClr val="accent5"/>
                </a:solidFill>
              </a:defRPr>
            </a:lvl2pPr>
            <a:lvl3pPr lvl="2" rtl="0" algn="ctr">
              <a:lnSpc>
                <a:spcPct val="100000"/>
              </a:lnSpc>
              <a:spcBef>
                <a:spcPts val="0"/>
              </a:spcBef>
              <a:spcAft>
                <a:spcPts val="0"/>
              </a:spcAft>
              <a:buClr>
                <a:schemeClr val="accent5"/>
              </a:buClr>
              <a:buSzPts val="2100"/>
              <a:buNone/>
              <a:defRPr sz="2100">
                <a:solidFill>
                  <a:schemeClr val="accent5"/>
                </a:solidFill>
              </a:defRPr>
            </a:lvl3pPr>
            <a:lvl4pPr lvl="3" rtl="0" algn="ctr">
              <a:lnSpc>
                <a:spcPct val="100000"/>
              </a:lnSpc>
              <a:spcBef>
                <a:spcPts val="0"/>
              </a:spcBef>
              <a:spcAft>
                <a:spcPts val="0"/>
              </a:spcAft>
              <a:buClr>
                <a:schemeClr val="accent5"/>
              </a:buClr>
              <a:buSzPts val="2100"/>
              <a:buNone/>
              <a:defRPr sz="2100">
                <a:solidFill>
                  <a:schemeClr val="accent5"/>
                </a:solidFill>
              </a:defRPr>
            </a:lvl4pPr>
            <a:lvl5pPr lvl="4" rtl="0" algn="ctr">
              <a:lnSpc>
                <a:spcPct val="100000"/>
              </a:lnSpc>
              <a:spcBef>
                <a:spcPts val="0"/>
              </a:spcBef>
              <a:spcAft>
                <a:spcPts val="0"/>
              </a:spcAft>
              <a:buClr>
                <a:schemeClr val="accent5"/>
              </a:buClr>
              <a:buSzPts val="2100"/>
              <a:buNone/>
              <a:defRPr sz="2100">
                <a:solidFill>
                  <a:schemeClr val="accent5"/>
                </a:solidFill>
              </a:defRPr>
            </a:lvl5pPr>
            <a:lvl6pPr lvl="5" rtl="0" algn="ctr">
              <a:lnSpc>
                <a:spcPct val="100000"/>
              </a:lnSpc>
              <a:spcBef>
                <a:spcPts val="0"/>
              </a:spcBef>
              <a:spcAft>
                <a:spcPts val="0"/>
              </a:spcAft>
              <a:buClr>
                <a:schemeClr val="accent5"/>
              </a:buClr>
              <a:buSzPts val="2100"/>
              <a:buNone/>
              <a:defRPr sz="2100">
                <a:solidFill>
                  <a:schemeClr val="accent5"/>
                </a:solidFill>
              </a:defRPr>
            </a:lvl6pPr>
            <a:lvl7pPr lvl="6" rtl="0" algn="ctr">
              <a:lnSpc>
                <a:spcPct val="100000"/>
              </a:lnSpc>
              <a:spcBef>
                <a:spcPts val="0"/>
              </a:spcBef>
              <a:spcAft>
                <a:spcPts val="0"/>
              </a:spcAft>
              <a:buClr>
                <a:schemeClr val="accent5"/>
              </a:buClr>
              <a:buSzPts val="2100"/>
              <a:buNone/>
              <a:defRPr sz="2100">
                <a:solidFill>
                  <a:schemeClr val="accent5"/>
                </a:solidFill>
              </a:defRPr>
            </a:lvl7pPr>
            <a:lvl8pPr lvl="7" rtl="0" algn="ctr">
              <a:lnSpc>
                <a:spcPct val="100000"/>
              </a:lnSpc>
              <a:spcBef>
                <a:spcPts val="0"/>
              </a:spcBef>
              <a:spcAft>
                <a:spcPts val="0"/>
              </a:spcAft>
              <a:buClr>
                <a:schemeClr val="accent5"/>
              </a:buClr>
              <a:buSzPts val="2100"/>
              <a:buNone/>
              <a:defRPr sz="2100">
                <a:solidFill>
                  <a:schemeClr val="accent5"/>
                </a:solidFill>
              </a:defRPr>
            </a:lvl8pPr>
            <a:lvl9pPr lvl="8" rtl="0"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rtl="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rtl="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Roboto"/>
                <a:ea typeface="Roboto"/>
                <a:cs typeface="Roboto"/>
                <a:sym typeface="Roboto"/>
              </a:defRPr>
            </a:lvl1pPr>
            <a:lvl2pPr lvl="1" rtl="0" algn="r">
              <a:buNone/>
              <a:defRPr sz="1000">
                <a:solidFill>
                  <a:schemeClr val="dk1"/>
                </a:solidFill>
                <a:latin typeface="Roboto"/>
                <a:ea typeface="Roboto"/>
                <a:cs typeface="Roboto"/>
                <a:sym typeface="Roboto"/>
              </a:defRPr>
            </a:lvl2pPr>
            <a:lvl3pPr lvl="2" rtl="0" algn="r">
              <a:buNone/>
              <a:defRPr sz="1000">
                <a:solidFill>
                  <a:schemeClr val="dk1"/>
                </a:solidFill>
                <a:latin typeface="Roboto"/>
                <a:ea typeface="Roboto"/>
                <a:cs typeface="Roboto"/>
                <a:sym typeface="Roboto"/>
              </a:defRPr>
            </a:lvl3pPr>
            <a:lvl4pPr lvl="3" rtl="0" algn="r">
              <a:buNone/>
              <a:defRPr sz="1000">
                <a:solidFill>
                  <a:schemeClr val="dk1"/>
                </a:solidFill>
                <a:latin typeface="Roboto"/>
                <a:ea typeface="Roboto"/>
                <a:cs typeface="Roboto"/>
                <a:sym typeface="Roboto"/>
              </a:defRPr>
            </a:lvl4pPr>
            <a:lvl5pPr lvl="4" rtl="0" algn="r">
              <a:buNone/>
              <a:defRPr sz="1000">
                <a:solidFill>
                  <a:schemeClr val="dk1"/>
                </a:solidFill>
                <a:latin typeface="Roboto"/>
                <a:ea typeface="Roboto"/>
                <a:cs typeface="Roboto"/>
                <a:sym typeface="Roboto"/>
              </a:defRPr>
            </a:lvl5pPr>
            <a:lvl6pPr lvl="5" rtl="0" algn="r">
              <a:buNone/>
              <a:defRPr sz="1000">
                <a:solidFill>
                  <a:schemeClr val="dk1"/>
                </a:solidFill>
                <a:latin typeface="Roboto"/>
                <a:ea typeface="Roboto"/>
                <a:cs typeface="Roboto"/>
                <a:sym typeface="Roboto"/>
              </a:defRPr>
            </a:lvl6pPr>
            <a:lvl7pPr lvl="6" rtl="0" algn="r">
              <a:buNone/>
              <a:defRPr sz="1000">
                <a:solidFill>
                  <a:schemeClr val="dk1"/>
                </a:solidFill>
                <a:latin typeface="Roboto"/>
                <a:ea typeface="Roboto"/>
                <a:cs typeface="Roboto"/>
                <a:sym typeface="Roboto"/>
              </a:defRPr>
            </a:lvl7pPr>
            <a:lvl8pPr lvl="7" rtl="0" algn="r">
              <a:buNone/>
              <a:defRPr sz="1000">
                <a:solidFill>
                  <a:schemeClr val="dk1"/>
                </a:solidFill>
                <a:latin typeface="Roboto"/>
                <a:ea typeface="Roboto"/>
                <a:cs typeface="Roboto"/>
                <a:sym typeface="Roboto"/>
              </a:defRPr>
            </a:lvl8pPr>
            <a:lvl9pPr lvl="8" rtl="0"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comments" Target="../comments/comment2.xml"/><Relationship Id="rId4" Type="http://schemas.openxmlformats.org/officeDocument/2006/relationships/image" Target="../media/image3.png"/><Relationship Id="rId5"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image" Target="../media/image8.png"/><Relationship Id="rId5"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5.jp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7.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1.jpg"/><Relationship Id="rId7"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5.jpg"/><Relationship Id="rId4" Type="http://schemas.openxmlformats.org/officeDocument/2006/relationships/image" Target="../media/image1.jpg"/><Relationship Id="rId5" Type="http://schemas.openxmlformats.org/officeDocument/2006/relationships/image" Target="../media/image7.jpg"/><Relationship Id="rId6" Type="http://schemas.openxmlformats.org/officeDocument/2006/relationships/image" Target="../media/image2.jpg"/><Relationship Id="rId7"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5.jpg"/><Relationship Id="rId4" Type="http://schemas.openxmlformats.org/officeDocument/2006/relationships/image" Target="../media/image1.jpg"/><Relationship Id="rId5" Type="http://schemas.openxmlformats.org/officeDocument/2006/relationships/image" Target="../media/image7.jpg"/><Relationship Id="rId6" Type="http://schemas.openxmlformats.org/officeDocument/2006/relationships/image" Target="../media/image2.jpg"/><Relationship Id="rId7"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5.jpg"/><Relationship Id="rId4" Type="http://schemas.openxmlformats.org/officeDocument/2006/relationships/image" Target="../media/image1.jpg"/><Relationship Id="rId5" Type="http://schemas.openxmlformats.org/officeDocument/2006/relationships/image" Target="../media/image7.jpg"/><Relationship Id="rId6" Type="http://schemas.openxmlformats.org/officeDocument/2006/relationships/image" Target="../media/image2.jpg"/><Relationship Id="rId7" Type="http://schemas.openxmlformats.org/officeDocument/2006/relationships/image" Target="../media/image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5.jpg"/><Relationship Id="rId4" Type="http://schemas.openxmlformats.org/officeDocument/2006/relationships/image" Target="../media/image1.jpg"/><Relationship Id="rId5" Type="http://schemas.openxmlformats.org/officeDocument/2006/relationships/image" Target="../media/image7.jpg"/><Relationship Id="rId6" Type="http://schemas.openxmlformats.org/officeDocument/2006/relationships/image" Target="../media/image2.jpg"/><Relationship Id="rId7"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5.jpg"/><Relationship Id="rId4" Type="http://schemas.openxmlformats.org/officeDocument/2006/relationships/image" Target="../media/image1.jpg"/><Relationship Id="rId5" Type="http://schemas.openxmlformats.org/officeDocument/2006/relationships/image" Target="../media/image7.jpg"/><Relationship Id="rId6" Type="http://schemas.openxmlformats.org/officeDocument/2006/relationships/image" Target="../media/image2.jpg"/><Relationship Id="rId7" Type="http://schemas.openxmlformats.org/officeDocument/2006/relationships/image" Target="../media/image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5.jpg"/><Relationship Id="rId4" Type="http://schemas.openxmlformats.org/officeDocument/2006/relationships/image" Target="../media/image1.jpg"/><Relationship Id="rId5" Type="http://schemas.openxmlformats.org/officeDocument/2006/relationships/image" Target="../media/image7.jpg"/><Relationship Id="rId6" Type="http://schemas.openxmlformats.org/officeDocument/2006/relationships/image" Target="../media/image2.jpg"/><Relationship Id="rId7"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descr="Image result for The latter glory of this house shall be greater than the former, says the Lord of hosts. And in this place I will give peace, declares the Lord of hosts.’”" id="60" name="Google Shape;60;p13"/>
          <p:cNvPicPr preferRelativeResize="0"/>
          <p:nvPr/>
        </p:nvPicPr>
        <p:blipFill>
          <a:blip r:embed="rId3">
            <a:alphaModFix amt="58999"/>
          </a:blip>
          <a:stretch>
            <a:fillRect/>
          </a:stretch>
        </p:blipFill>
        <p:spPr>
          <a:xfrm>
            <a:off x="0" y="0"/>
            <a:ext cx="9143999" cy="5654125"/>
          </a:xfrm>
          <a:prstGeom prst="rect">
            <a:avLst/>
          </a:prstGeom>
          <a:noFill/>
          <a:ln>
            <a:noFill/>
          </a:ln>
          <a:effectLst>
            <a:outerShdw blurRad="57150" rotWithShape="0" algn="bl" dir="5400000" dist="19050">
              <a:srgbClr val="000000">
                <a:alpha val="50000"/>
              </a:srgbClr>
            </a:outerShdw>
          </a:effectLst>
        </p:spPr>
      </p:pic>
      <p:sp>
        <p:nvSpPr>
          <p:cNvPr id="61" name="Google Shape;61;p13"/>
          <p:cNvSpPr txBox="1"/>
          <p:nvPr>
            <p:ph type="ctrTitle"/>
          </p:nvPr>
        </p:nvSpPr>
        <p:spPr>
          <a:xfrm>
            <a:off x="247950" y="387950"/>
            <a:ext cx="8343300" cy="792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The latter glory of this house shall be greater than the former, says the Lord of hosts. And in this place I will give peace, declares the Lord of hosts.                                               </a:t>
            </a:r>
            <a:r>
              <a:rPr lang="en" sz="2200"/>
              <a:t>Haggai 2:9</a:t>
            </a:r>
            <a:endParaRPr sz="2200"/>
          </a:p>
        </p:txBody>
      </p:sp>
      <p:sp>
        <p:nvSpPr>
          <p:cNvPr id="62" name="Google Shape;62;p13"/>
          <p:cNvSpPr txBox="1"/>
          <p:nvPr>
            <p:ph type="ctrTitle"/>
          </p:nvPr>
        </p:nvSpPr>
        <p:spPr>
          <a:xfrm>
            <a:off x="800700" y="4160350"/>
            <a:ext cx="8343300" cy="9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200"/>
          </a:p>
          <a:p>
            <a:pPr indent="0" lvl="0" marL="457200" marR="0" rtl="0" algn="r">
              <a:lnSpc>
                <a:spcPct val="100000"/>
              </a:lnSpc>
              <a:spcBef>
                <a:spcPts val="0"/>
              </a:spcBef>
              <a:spcAft>
                <a:spcPts val="0"/>
              </a:spcAft>
              <a:buNone/>
            </a:pPr>
            <a:r>
              <a:rPr lang="en" sz="2200"/>
              <a:t>這殿後來的榮耀必大過先前的榮耀；在這地方我必賜平安。</a:t>
            </a:r>
            <a:endParaRPr sz="2200"/>
          </a:p>
          <a:p>
            <a:pPr indent="0" lvl="0" marL="457200" marR="0" rtl="0" algn="ctr">
              <a:lnSpc>
                <a:spcPct val="100000"/>
              </a:lnSpc>
              <a:spcBef>
                <a:spcPts val="0"/>
              </a:spcBef>
              <a:spcAft>
                <a:spcPts val="0"/>
              </a:spcAft>
              <a:buNone/>
            </a:pPr>
            <a:r>
              <a:rPr lang="en" sz="2200"/>
              <a:t>   這是萬軍之耶和華說的。                                       哈該書 2:9</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2"/>
          <p:cNvSpPr txBox="1"/>
          <p:nvPr>
            <p:ph type="title"/>
          </p:nvPr>
        </p:nvSpPr>
        <p:spPr>
          <a:xfrm>
            <a:off x="301050" y="377650"/>
            <a:ext cx="8541900" cy="43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latin typeface="Georgia"/>
                <a:ea typeface="Georgia"/>
                <a:cs typeface="Georgia"/>
                <a:sym typeface="Georgia"/>
              </a:rPr>
              <a:t>As you come to him, </a:t>
            </a:r>
            <a:r>
              <a:rPr lang="en" sz="1800" u="sng">
                <a:solidFill>
                  <a:srgbClr val="FFFF00"/>
                </a:solidFill>
                <a:latin typeface="Georgia"/>
                <a:ea typeface="Georgia"/>
                <a:cs typeface="Georgia"/>
                <a:sym typeface="Georgia"/>
              </a:rPr>
              <a:t>a living stone</a:t>
            </a:r>
            <a:r>
              <a:rPr lang="en" sz="1800">
                <a:latin typeface="Georgia"/>
                <a:ea typeface="Georgia"/>
                <a:cs typeface="Georgia"/>
                <a:sym typeface="Georgia"/>
              </a:rPr>
              <a:t> rejected by men but in the sight of God chosen and precious, you yourselves </a:t>
            </a:r>
            <a:r>
              <a:rPr lang="en" sz="1800">
                <a:solidFill>
                  <a:srgbClr val="FFFF00"/>
                </a:solidFill>
                <a:latin typeface="Georgia"/>
                <a:ea typeface="Georgia"/>
                <a:cs typeface="Georgia"/>
                <a:sym typeface="Georgia"/>
              </a:rPr>
              <a:t>like living stones</a:t>
            </a:r>
            <a:r>
              <a:rPr lang="en" sz="1800">
                <a:latin typeface="Georgia"/>
                <a:ea typeface="Georgia"/>
                <a:cs typeface="Georgia"/>
                <a:sym typeface="Georgia"/>
              </a:rPr>
              <a:t> are being built up as </a:t>
            </a:r>
            <a:r>
              <a:rPr lang="en" sz="1800" u="sng">
                <a:solidFill>
                  <a:srgbClr val="FFFF00"/>
                </a:solidFill>
                <a:latin typeface="Georgia"/>
                <a:ea typeface="Georgia"/>
                <a:cs typeface="Georgia"/>
                <a:sym typeface="Georgia"/>
              </a:rPr>
              <a:t>a spiritual house, to be a holy priesthood, to offer spiritual sacrifices </a:t>
            </a:r>
            <a:r>
              <a:rPr lang="en" sz="1800">
                <a:latin typeface="Georgia"/>
                <a:ea typeface="Georgia"/>
                <a:cs typeface="Georgia"/>
                <a:sym typeface="Georgia"/>
              </a:rPr>
              <a:t>acceptable to God through Jesus Christ. </a:t>
            </a:r>
            <a:endParaRPr sz="18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800">
                <a:latin typeface="Georgia"/>
                <a:ea typeface="Georgia"/>
                <a:cs typeface="Georgia"/>
                <a:sym typeface="Georgia"/>
              </a:rPr>
              <a:t>For it stands in Scripture:</a:t>
            </a:r>
            <a:br>
              <a:rPr lang="en" sz="1800">
                <a:latin typeface="Georgia"/>
                <a:ea typeface="Georgia"/>
                <a:cs typeface="Georgia"/>
                <a:sym typeface="Georgia"/>
              </a:rPr>
            </a:br>
            <a:r>
              <a:rPr lang="en" sz="1800">
                <a:latin typeface="Georgia"/>
                <a:ea typeface="Georgia"/>
                <a:cs typeface="Georgia"/>
                <a:sym typeface="Georgia"/>
              </a:rPr>
              <a:t>“Behold, I am laying in Zion a stone,</a:t>
            </a:r>
            <a:endParaRPr sz="18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800">
                <a:latin typeface="Georgia"/>
                <a:ea typeface="Georgia"/>
                <a:cs typeface="Georgia"/>
                <a:sym typeface="Georgia"/>
              </a:rPr>
              <a:t>a cornerstone chosen and precious,</a:t>
            </a:r>
            <a:endParaRPr sz="1800">
              <a:latin typeface="Georgia"/>
              <a:ea typeface="Georgia"/>
              <a:cs typeface="Georgia"/>
              <a:sym typeface="Georgia"/>
            </a:endParaRPr>
          </a:p>
          <a:p>
            <a:pPr indent="0" lvl="0" marL="0" rtl="0" algn="l">
              <a:spcBef>
                <a:spcPts val="0"/>
              </a:spcBef>
              <a:spcAft>
                <a:spcPts val="0"/>
              </a:spcAft>
              <a:buNone/>
            </a:pPr>
            <a:r>
              <a:rPr lang="en" sz="1800">
                <a:latin typeface="Georgia"/>
                <a:ea typeface="Georgia"/>
                <a:cs typeface="Georgia"/>
                <a:sym typeface="Georgia"/>
              </a:rPr>
              <a:t>and whoever believes in him will not be put to shame.”     	</a:t>
            </a:r>
            <a:r>
              <a:rPr i="1" lang="en" sz="1800">
                <a:latin typeface="Georgia"/>
                <a:ea typeface="Georgia"/>
                <a:cs typeface="Georgia"/>
                <a:sym typeface="Georgia"/>
              </a:rPr>
              <a:t>1 Peter 2:4-6</a:t>
            </a:r>
            <a:endParaRPr i="1" sz="18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1800">
              <a:latin typeface="Georgia"/>
              <a:ea typeface="Georgia"/>
              <a:cs typeface="Georgia"/>
              <a:sym typeface="Georgia"/>
            </a:endParaRPr>
          </a:p>
          <a:p>
            <a:pPr indent="0" lvl="0" marL="0" marR="0" rtl="0" algn="l">
              <a:lnSpc>
                <a:spcPct val="100000"/>
              </a:lnSpc>
              <a:spcBef>
                <a:spcPts val="0"/>
              </a:spcBef>
              <a:spcAft>
                <a:spcPts val="0"/>
              </a:spcAft>
              <a:buClr>
                <a:schemeClr val="dk1"/>
              </a:buClr>
              <a:buSzPts val="1100"/>
              <a:buFont typeface="Arial"/>
              <a:buNone/>
            </a:pPr>
            <a:r>
              <a:rPr lang="en" sz="1800">
                <a:latin typeface="Georgia"/>
                <a:ea typeface="Georgia"/>
                <a:cs typeface="Georgia"/>
                <a:sym typeface="Georgia"/>
              </a:rPr>
              <a:t>主乃</a:t>
            </a:r>
            <a:r>
              <a:rPr lang="en" sz="1800" u="sng">
                <a:solidFill>
                  <a:srgbClr val="FFFF00"/>
                </a:solidFill>
                <a:latin typeface="Georgia"/>
                <a:ea typeface="Georgia"/>
                <a:cs typeface="Georgia"/>
                <a:sym typeface="Georgia"/>
              </a:rPr>
              <a:t>活石</a:t>
            </a:r>
            <a:r>
              <a:rPr lang="en" sz="1800">
                <a:latin typeface="Georgia"/>
                <a:ea typeface="Georgia"/>
                <a:cs typeface="Georgia"/>
                <a:sym typeface="Georgia"/>
              </a:rPr>
              <a:t>，固然是被人所棄的，卻是被神所揀選、所寶貴的。你們來到主面前，也就</a:t>
            </a:r>
            <a:r>
              <a:rPr lang="en" sz="1800">
                <a:solidFill>
                  <a:srgbClr val="FFFF00"/>
                </a:solidFill>
                <a:latin typeface="Georgia"/>
                <a:ea typeface="Georgia"/>
                <a:cs typeface="Georgia"/>
                <a:sym typeface="Georgia"/>
              </a:rPr>
              <a:t>像活石</a:t>
            </a:r>
            <a:r>
              <a:rPr lang="en" sz="1800">
                <a:latin typeface="Georgia"/>
                <a:ea typeface="Georgia"/>
                <a:cs typeface="Georgia"/>
                <a:sym typeface="Georgia"/>
              </a:rPr>
              <a:t>，</a:t>
            </a:r>
            <a:r>
              <a:rPr lang="en" sz="1800" u="sng">
                <a:latin typeface="Georgia"/>
                <a:ea typeface="Georgia"/>
                <a:cs typeface="Georgia"/>
                <a:sym typeface="Georgia"/>
              </a:rPr>
              <a:t>被建造成為</a:t>
            </a:r>
            <a:r>
              <a:rPr lang="en" sz="1800" u="sng">
                <a:solidFill>
                  <a:srgbClr val="FFFF00"/>
                </a:solidFill>
                <a:latin typeface="Georgia"/>
                <a:ea typeface="Georgia"/>
                <a:cs typeface="Georgia"/>
                <a:sym typeface="Georgia"/>
              </a:rPr>
              <a:t>靈宮，作聖潔的祭司，藉著耶穌基督奉獻神所悅納的靈祭</a:t>
            </a:r>
            <a:r>
              <a:rPr lang="en" sz="1800">
                <a:latin typeface="Georgia"/>
                <a:ea typeface="Georgia"/>
                <a:cs typeface="Georgia"/>
                <a:sym typeface="Georgia"/>
              </a:rPr>
              <a:t>。</a:t>
            </a:r>
            <a:endParaRPr sz="1800">
              <a:latin typeface="Georgia"/>
              <a:ea typeface="Georgia"/>
              <a:cs typeface="Georgia"/>
              <a:sym typeface="Georgia"/>
            </a:endParaRPr>
          </a:p>
          <a:p>
            <a:pPr indent="0" lvl="0" marL="0" marR="0" rtl="0" algn="l">
              <a:lnSpc>
                <a:spcPct val="100000"/>
              </a:lnSpc>
              <a:spcBef>
                <a:spcPts val="0"/>
              </a:spcBef>
              <a:spcAft>
                <a:spcPts val="0"/>
              </a:spcAft>
              <a:buNone/>
            </a:pPr>
            <a:r>
              <a:rPr lang="en" sz="1800">
                <a:latin typeface="Georgia"/>
                <a:ea typeface="Georgia"/>
                <a:cs typeface="Georgia"/>
                <a:sym typeface="Georgia"/>
              </a:rPr>
              <a:t>因為經上說：看哪，我把所揀選、所寶貴的房角石安放在錫安；信靠他的人必不至於羞愧。										                 </a:t>
            </a:r>
            <a:r>
              <a:rPr i="1" lang="en" sz="1800">
                <a:latin typeface="Georgia"/>
                <a:ea typeface="Georgia"/>
                <a:cs typeface="Georgia"/>
                <a:sym typeface="Georgia"/>
              </a:rPr>
              <a:t>彼得前書 2:4-6</a:t>
            </a:r>
            <a:endParaRPr i="1" sz="1800">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3"/>
          <p:cNvSpPr txBox="1"/>
          <p:nvPr>
            <p:ph type="title"/>
          </p:nvPr>
        </p:nvSpPr>
        <p:spPr>
          <a:xfrm>
            <a:off x="377200" y="339150"/>
            <a:ext cx="8460900" cy="441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Georgia"/>
                <a:ea typeface="Georgia"/>
                <a:cs typeface="Georgia"/>
                <a:sym typeface="Georgia"/>
              </a:rPr>
              <a:t>So the honor is for you who believe, but for those who do not believe,</a:t>
            </a:r>
            <a:endParaRPr sz="1800">
              <a:latin typeface="Georgia"/>
              <a:ea typeface="Georgia"/>
              <a:cs typeface="Georgia"/>
              <a:sym typeface="Georgia"/>
            </a:endParaRPr>
          </a:p>
          <a:p>
            <a:pPr indent="0" lvl="0" marL="0" rtl="0" algn="l">
              <a:spcBef>
                <a:spcPts val="0"/>
              </a:spcBef>
              <a:spcAft>
                <a:spcPts val="0"/>
              </a:spcAft>
              <a:buNone/>
            </a:pPr>
            <a:r>
              <a:rPr lang="en" sz="1800">
                <a:latin typeface="Georgia"/>
                <a:ea typeface="Georgia"/>
                <a:cs typeface="Georgia"/>
                <a:sym typeface="Georgia"/>
              </a:rPr>
              <a:t>“The stone that the builders rejected has become </a:t>
            </a:r>
            <a:r>
              <a:rPr lang="en" sz="1800">
                <a:solidFill>
                  <a:srgbClr val="FFFF00"/>
                </a:solidFill>
                <a:latin typeface="Georgia"/>
                <a:ea typeface="Georgia"/>
                <a:cs typeface="Georgia"/>
                <a:sym typeface="Georgia"/>
              </a:rPr>
              <a:t>the </a:t>
            </a:r>
            <a:r>
              <a:rPr lang="en" sz="1800" u="sng">
                <a:solidFill>
                  <a:srgbClr val="FFFF00"/>
                </a:solidFill>
                <a:latin typeface="Georgia"/>
                <a:ea typeface="Georgia"/>
                <a:cs typeface="Georgia"/>
                <a:sym typeface="Georgia"/>
              </a:rPr>
              <a:t>cornerstone</a:t>
            </a:r>
            <a:r>
              <a:rPr lang="en" sz="1800">
                <a:latin typeface="Georgia"/>
                <a:ea typeface="Georgia"/>
                <a:cs typeface="Georgia"/>
                <a:sym typeface="Georgia"/>
              </a:rPr>
              <a:t>,”</a:t>
            </a:r>
            <a:endParaRPr sz="1800">
              <a:latin typeface="Georgia"/>
              <a:ea typeface="Georgia"/>
              <a:cs typeface="Georgia"/>
              <a:sym typeface="Georgia"/>
            </a:endParaRPr>
          </a:p>
          <a:p>
            <a:pPr indent="0" lvl="0" marL="0" rtl="0" algn="l">
              <a:spcBef>
                <a:spcPts val="0"/>
              </a:spcBef>
              <a:spcAft>
                <a:spcPts val="0"/>
              </a:spcAft>
              <a:buNone/>
            </a:pPr>
            <a:r>
              <a:rPr lang="en" sz="1800">
                <a:latin typeface="Georgia"/>
                <a:ea typeface="Georgia"/>
                <a:cs typeface="Georgia"/>
                <a:sym typeface="Georgia"/>
              </a:rPr>
              <a:t>And “A stone of stumbling, and a rock of offense.” They stumble because they disobey the word, as they were destined to do.But you are </a:t>
            </a:r>
            <a:r>
              <a:rPr lang="en" sz="1800" u="sng">
                <a:solidFill>
                  <a:srgbClr val="FFFF00"/>
                </a:solidFill>
                <a:latin typeface="Georgia"/>
                <a:ea typeface="Georgia"/>
                <a:cs typeface="Georgia"/>
                <a:sym typeface="Georgia"/>
              </a:rPr>
              <a:t>a chosen race, a royal priesthood, a holy nation, a people for his own possession</a:t>
            </a:r>
            <a:r>
              <a:rPr lang="en" sz="1800">
                <a:latin typeface="Georgia"/>
                <a:ea typeface="Georgia"/>
                <a:cs typeface="Georgia"/>
                <a:sym typeface="Georgia"/>
              </a:rPr>
              <a:t>, that you may proclaim the excellencies of him who called you out of darkness into his marvelous light. Once you were not a people, but now you are God's people; once you had not received mercy, but now you have received mercy.</a:t>
            </a:r>
            <a:endParaRPr sz="1800">
              <a:latin typeface="Georgia"/>
              <a:ea typeface="Georgia"/>
              <a:cs typeface="Georgia"/>
              <a:sym typeface="Georgia"/>
            </a:endParaRPr>
          </a:p>
          <a:p>
            <a:pPr indent="0" lvl="0" marL="0" rtl="0" algn="l">
              <a:spcBef>
                <a:spcPts val="0"/>
              </a:spcBef>
              <a:spcAft>
                <a:spcPts val="0"/>
              </a:spcAft>
              <a:buNone/>
            </a:pPr>
            <a:r>
              <a:rPr lang="en" sz="1800">
                <a:latin typeface="Georgia"/>
                <a:ea typeface="Georgia"/>
                <a:cs typeface="Georgia"/>
                <a:sym typeface="Georgia"/>
              </a:rPr>
              <a:t>1</a:t>
            </a:r>
            <a:r>
              <a:rPr lang="en" sz="1800">
                <a:latin typeface="Georgia"/>
                <a:ea typeface="Georgia"/>
                <a:cs typeface="Georgia"/>
                <a:sym typeface="Georgia"/>
              </a:rPr>
              <a:t> Peter 2:7-10</a:t>
            </a:r>
            <a:endParaRPr sz="1800">
              <a:latin typeface="Georgia"/>
              <a:ea typeface="Georgia"/>
              <a:cs typeface="Georgia"/>
              <a:sym typeface="Georgia"/>
            </a:endParaRPr>
          </a:p>
          <a:p>
            <a:pPr indent="0" lvl="0" marL="0" rtl="0" algn="l">
              <a:spcBef>
                <a:spcPts val="0"/>
              </a:spcBef>
              <a:spcAft>
                <a:spcPts val="0"/>
              </a:spcAft>
              <a:buNone/>
            </a:pPr>
            <a:r>
              <a:t/>
            </a:r>
            <a:endParaRPr sz="1800">
              <a:latin typeface="Georgia"/>
              <a:ea typeface="Georgia"/>
              <a:cs typeface="Georgia"/>
              <a:sym typeface="Georgia"/>
            </a:endParaRPr>
          </a:p>
          <a:p>
            <a:pPr indent="0" lvl="0" marL="0" marR="0" rtl="0" algn="l">
              <a:lnSpc>
                <a:spcPct val="100000"/>
              </a:lnSpc>
              <a:spcBef>
                <a:spcPts val="0"/>
              </a:spcBef>
              <a:spcAft>
                <a:spcPts val="0"/>
              </a:spcAft>
              <a:buNone/>
            </a:pPr>
            <a:r>
              <a:rPr lang="en" sz="1800">
                <a:latin typeface="Georgia"/>
                <a:ea typeface="Georgia"/>
                <a:cs typeface="Georgia"/>
                <a:sym typeface="Georgia"/>
              </a:rPr>
              <a:t>所以，他在你們信的人就為寶貴，在那不信的人有話說：匠人所棄的石頭已作了</a:t>
            </a:r>
            <a:r>
              <a:rPr lang="en" sz="1800" u="sng">
                <a:solidFill>
                  <a:srgbClr val="FFFF00"/>
                </a:solidFill>
                <a:latin typeface="Georgia"/>
                <a:ea typeface="Georgia"/>
                <a:cs typeface="Georgia"/>
                <a:sym typeface="Georgia"/>
              </a:rPr>
              <a:t>房角的頭塊石頭</a:t>
            </a:r>
            <a:r>
              <a:rPr lang="en" sz="1800">
                <a:latin typeface="Georgia"/>
                <a:ea typeface="Georgia"/>
                <a:cs typeface="Georgia"/>
                <a:sym typeface="Georgia"/>
              </a:rPr>
              <a:t>。又說：作了絆腳的石頭，跌人的磐石。他們既不順從，就在道理上絆跌（或譯：他們絆跌都因不順從道理）；他們這樣絆跌也是預定的。</a:t>
            </a:r>
            <a:endParaRPr sz="1800">
              <a:latin typeface="Georgia"/>
              <a:ea typeface="Georgia"/>
              <a:cs typeface="Georgia"/>
              <a:sym typeface="Georgia"/>
            </a:endParaRPr>
          </a:p>
          <a:p>
            <a:pPr indent="0" lvl="0" marL="0" marR="0" rtl="0" algn="l">
              <a:lnSpc>
                <a:spcPct val="100000"/>
              </a:lnSpc>
              <a:spcBef>
                <a:spcPts val="0"/>
              </a:spcBef>
              <a:spcAft>
                <a:spcPts val="0"/>
              </a:spcAft>
              <a:buNone/>
            </a:pPr>
            <a:r>
              <a:rPr lang="en" sz="1800">
                <a:latin typeface="Georgia"/>
                <a:ea typeface="Georgia"/>
                <a:cs typeface="Georgia"/>
                <a:sym typeface="Georgia"/>
              </a:rPr>
              <a:t>惟有你們</a:t>
            </a:r>
            <a:r>
              <a:rPr lang="en" sz="1800" u="sng">
                <a:latin typeface="Georgia"/>
                <a:ea typeface="Georgia"/>
                <a:cs typeface="Georgia"/>
                <a:sym typeface="Georgia"/>
              </a:rPr>
              <a:t>是</a:t>
            </a:r>
            <a:r>
              <a:rPr lang="en" sz="1800" u="sng">
                <a:solidFill>
                  <a:srgbClr val="FFFF00"/>
                </a:solidFill>
                <a:latin typeface="Georgia"/>
                <a:ea typeface="Georgia"/>
                <a:cs typeface="Georgia"/>
                <a:sym typeface="Georgia"/>
              </a:rPr>
              <a:t>被揀選的族類，是有君尊的祭司，是聖潔的國度，是屬神的子民</a:t>
            </a:r>
            <a:r>
              <a:rPr lang="en" sz="1800" u="sng">
                <a:latin typeface="Georgia"/>
                <a:ea typeface="Georgia"/>
                <a:cs typeface="Georgia"/>
                <a:sym typeface="Georgia"/>
              </a:rPr>
              <a:t>，</a:t>
            </a:r>
            <a:r>
              <a:rPr lang="en" sz="1800">
                <a:latin typeface="Georgia"/>
                <a:ea typeface="Georgia"/>
                <a:cs typeface="Georgia"/>
                <a:sym typeface="Georgia"/>
              </a:rPr>
              <a:t>要叫你們宣揚那召你們出黑暗入奇妙光明者的美德。你們從前算不得子民，現在卻作了神的子民；從前未曾蒙憐恤，現在卻蒙了憐恤。	                              彼得前書 2:7-10</a:t>
            </a:r>
            <a:endParaRPr sz="1800">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4"/>
          <p:cNvSpPr txBox="1"/>
          <p:nvPr>
            <p:ph type="title"/>
          </p:nvPr>
        </p:nvSpPr>
        <p:spPr>
          <a:xfrm>
            <a:off x="337850" y="450150"/>
            <a:ext cx="8541900" cy="43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Georgia"/>
                <a:ea typeface="Georgia"/>
                <a:cs typeface="Georgia"/>
                <a:sym typeface="Georgia"/>
              </a:rPr>
              <a:t>He said to them, “But who do you say that I am?” Simon Peter replied, “You are the Christ, the Son of the living God.” And Jesus answered him, “Blessed are you, Simon Bar-Jonah! For flesh and blood has not revealed this to you, but my Father who is in heaven. And I tell you, you are </a:t>
            </a:r>
            <a:r>
              <a:rPr lang="en" sz="1800" u="sng">
                <a:solidFill>
                  <a:srgbClr val="FFFF00"/>
                </a:solidFill>
                <a:latin typeface="Georgia"/>
                <a:ea typeface="Georgia"/>
                <a:cs typeface="Georgia"/>
                <a:sym typeface="Georgia"/>
              </a:rPr>
              <a:t>Peter</a:t>
            </a:r>
            <a:r>
              <a:rPr lang="en" sz="1800">
                <a:latin typeface="Georgia"/>
                <a:ea typeface="Georgia"/>
                <a:cs typeface="Georgia"/>
                <a:sym typeface="Georgia"/>
              </a:rPr>
              <a:t>, and </a:t>
            </a:r>
            <a:r>
              <a:rPr lang="en" sz="1800">
                <a:solidFill>
                  <a:srgbClr val="FFFF00"/>
                </a:solidFill>
                <a:latin typeface="Georgia"/>
                <a:ea typeface="Georgia"/>
                <a:cs typeface="Georgia"/>
                <a:sym typeface="Georgia"/>
              </a:rPr>
              <a:t>on this rock I will build my church,</a:t>
            </a:r>
            <a:r>
              <a:rPr lang="en" sz="1800">
                <a:latin typeface="Georgia"/>
                <a:ea typeface="Georgia"/>
                <a:cs typeface="Georgia"/>
                <a:sym typeface="Georgia"/>
              </a:rPr>
              <a:t> and the gates of hell shall not prevail against it. I will give you the keys of the kingdom of heaven, and whatever you bind on earth shall be bound in heaven, and whatever you loose on earth shall be loosed in heaven.”</a:t>
            </a:r>
            <a:endParaRPr sz="1800">
              <a:latin typeface="Georgia"/>
              <a:ea typeface="Georgia"/>
              <a:cs typeface="Georgia"/>
              <a:sym typeface="Georgia"/>
            </a:endParaRPr>
          </a:p>
          <a:p>
            <a:pPr indent="0" lvl="0" marL="0" rtl="0" algn="l">
              <a:spcBef>
                <a:spcPts val="0"/>
              </a:spcBef>
              <a:spcAft>
                <a:spcPts val="0"/>
              </a:spcAft>
              <a:buNone/>
            </a:pPr>
            <a:r>
              <a:rPr lang="en" sz="1800">
                <a:latin typeface="Georgia"/>
                <a:ea typeface="Georgia"/>
                <a:cs typeface="Georgia"/>
                <a:sym typeface="Georgia"/>
              </a:rPr>
              <a:t>Matt 16:15-19</a:t>
            </a:r>
            <a:endParaRPr sz="1800">
              <a:latin typeface="Georgia"/>
              <a:ea typeface="Georgia"/>
              <a:cs typeface="Georgia"/>
              <a:sym typeface="Georgia"/>
            </a:endParaRPr>
          </a:p>
          <a:p>
            <a:pPr indent="0" lvl="0" marL="0" rtl="0" algn="l">
              <a:spcBef>
                <a:spcPts val="0"/>
              </a:spcBef>
              <a:spcAft>
                <a:spcPts val="0"/>
              </a:spcAft>
              <a:buNone/>
            </a:pPr>
            <a:r>
              <a:t/>
            </a:r>
            <a:endParaRPr sz="1800">
              <a:latin typeface="Georgia"/>
              <a:ea typeface="Georgia"/>
              <a:cs typeface="Georgia"/>
              <a:sym typeface="Georgia"/>
            </a:endParaRPr>
          </a:p>
          <a:p>
            <a:pPr indent="0" lvl="0" marL="0" rtl="0" algn="l">
              <a:spcBef>
                <a:spcPts val="0"/>
              </a:spcBef>
              <a:spcAft>
                <a:spcPts val="0"/>
              </a:spcAft>
              <a:buNone/>
            </a:pPr>
            <a:r>
              <a:rPr lang="en" sz="1800">
                <a:latin typeface="Georgia"/>
                <a:ea typeface="Georgia"/>
                <a:cs typeface="Georgia"/>
                <a:sym typeface="Georgia"/>
              </a:rPr>
              <a:t>耶穌說：你們說我是誰？16西門彼得回答說：你是基督，是永生神的兒子。耶穌對他說：西門巴約拿，你是有福的！因為這不是屬血肉的指示你的，乃是我在天上的父指示的。我還告訴你，你是</a:t>
            </a:r>
            <a:r>
              <a:rPr lang="en" sz="1800" u="sng">
                <a:solidFill>
                  <a:srgbClr val="FFFF00"/>
                </a:solidFill>
                <a:latin typeface="Georgia"/>
                <a:ea typeface="Georgia"/>
                <a:cs typeface="Georgia"/>
                <a:sym typeface="Georgia"/>
              </a:rPr>
              <a:t>彼得</a:t>
            </a:r>
            <a:r>
              <a:rPr lang="en" sz="1800">
                <a:latin typeface="Georgia"/>
                <a:ea typeface="Georgia"/>
                <a:cs typeface="Georgia"/>
                <a:sym typeface="Georgia"/>
              </a:rPr>
              <a:t>，我要把</a:t>
            </a:r>
            <a:r>
              <a:rPr lang="en" sz="1800" u="sng">
                <a:solidFill>
                  <a:srgbClr val="FFFF00"/>
                </a:solidFill>
                <a:latin typeface="Georgia"/>
                <a:ea typeface="Georgia"/>
                <a:cs typeface="Georgia"/>
                <a:sym typeface="Georgia"/>
              </a:rPr>
              <a:t>我的教會</a:t>
            </a:r>
            <a:r>
              <a:rPr lang="en" sz="1800">
                <a:solidFill>
                  <a:srgbClr val="FFFF00"/>
                </a:solidFill>
                <a:latin typeface="Georgia"/>
                <a:ea typeface="Georgia"/>
                <a:cs typeface="Georgia"/>
                <a:sym typeface="Georgia"/>
              </a:rPr>
              <a:t>建造</a:t>
            </a:r>
            <a:r>
              <a:rPr lang="en" sz="1800" u="sng">
                <a:solidFill>
                  <a:srgbClr val="FFFF00"/>
                </a:solidFill>
                <a:latin typeface="Georgia"/>
                <a:ea typeface="Georgia"/>
                <a:cs typeface="Georgia"/>
                <a:sym typeface="Georgia"/>
              </a:rPr>
              <a:t>在這磐石上</a:t>
            </a:r>
            <a:r>
              <a:rPr lang="en" sz="1800">
                <a:latin typeface="Georgia"/>
                <a:ea typeface="Georgia"/>
                <a:cs typeface="Georgia"/>
                <a:sym typeface="Georgia"/>
              </a:rPr>
              <a:t>；陰間的權柄（權柄：原文是門），不能勝過他。我要把天國的鑰匙給你，凡你在地上所捆綁的，在天上也要捆綁；凡你在地上所釋放的，在天上也要釋放。</a:t>
            </a:r>
            <a:endParaRPr sz="1800">
              <a:latin typeface="Georgia"/>
              <a:ea typeface="Georgia"/>
              <a:cs typeface="Georgia"/>
              <a:sym typeface="Georgia"/>
            </a:endParaRPr>
          </a:p>
          <a:p>
            <a:pPr indent="0" lvl="0" marL="0" rtl="0" algn="l">
              <a:spcBef>
                <a:spcPts val="0"/>
              </a:spcBef>
              <a:spcAft>
                <a:spcPts val="0"/>
              </a:spcAft>
              <a:buNone/>
            </a:pPr>
            <a:r>
              <a:rPr lang="en" sz="1800">
                <a:latin typeface="Georgia"/>
                <a:ea typeface="Georgia"/>
                <a:cs typeface="Georgia"/>
                <a:sym typeface="Georgia"/>
              </a:rPr>
              <a:t>馬太福音 16:15-19</a:t>
            </a:r>
            <a:endParaRPr sz="1800">
              <a:latin typeface="Georgia"/>
              <a:ea typeface="Georgia"/>
              <a:cs typeface="Georgia"/>
              <a:sym typeface="Georgia"/>
            </a:endParaRPr>
          </a:p>
          <a:p>
            <a:pPr indent="0" lvl="0" marL="0" rtl="0" algn="l">
              <a:spcBef>
                <a:spcPts val="0"/>
              </a:spcBef>
              <a:spcAft>
                <a:spcPts val="0"/>
              </a:spcAft>
              <a:buNone/>
            </a:pPr>
            <a:r>
              <a:t/>
            </a:r>
            <a:endParaRPr sz="1800">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5"/>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Visions of the Rock/stone</a:t>
            </a:r>
            <a:endParaRPr/>
          </a:p>
          <a:p>
            <a:pPr indent="0" lvl="0" marL="0" marR="0" rtl="0" algn="ctr">
              <a:lnSpc>
                <a:spcPct val="100000"/>
              </a:lnSpc>
              <a:spcBef>
                <a:spcPts val="0"/>
              </a:spcBef>
              <a:spcAft>
                <a:spcPts val="0"/>
              </a:spcAft>
              <a:buNone/>
            </a:pPr>
            <a:r>
              <a:rPr lang="en"/>
              <a:t>關於磐石/石頭的異象</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6"/>
          <p:cNvSpPr txBox="1"/>
          <p:nvPr/>
        </p:nvSpPr>
        <p:spPr>
          <a:xfrm>
            <a:off x="4859475" y="118725"/>
            <a:ext cx="4057500" cy="463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600">
                <a:solidFill>
                  <a:srgbClr val="FFFFFF"/>
                </a:solidFill>
                <a:latin typeface="Roboto Slab"/>
                <a:ea typeface="Roboto Slab"/>
                <a:cs typeface="Roboto Slab"/>
                <a:sym typeface="Roboto Slab"/>
              </a:rPr>
              <a:t>And the Lord said to Moses, “Pass on before the people, taking with you some of the elders of Israel, and take in your hand the staff with which you struck the Nile, and go. Behold, I will stand before you there on the rock at Horeb, and </a:t>
            </a:r>
            <a:r>
              <a:rPr lang="en" sz="1600">
                <a:solidFill>
                  <a:srgbClr val="FFFF00"/>
                </a:solidFill>
                <a:latin typeface="Roboto Slab"/>
                <a:ea typeface="Roboto Slab"/>
                <a:cs typeface="Roboto Slab"/>
                <a:sym typeface="Roboto Slab"/>
              </a:rPr>
              <a:t>you shall strike the rock,</a:t>
            </a:r>
            <a:r>
              <a:rPr lang="en" sz="1600">
                <a:solidFill>
                  <a:srgbClr val="FFFFFF"/>
                </a:solidFill>
                <a:latin typeface="Roboto Slab"/>
                <a:ea typeface="Roboto Slab"/>
                <a:cs typeface="Roboto Slab"/>
                <a:sym typeface="Roboto Slab"/>
              </a:rPr>
              <a:t> and water shall come out of it, and the people will drink.” And Moses did so, in the sight of the elders of Israel.</a:t>
            </a:r>
            <a:endParaRPr sz="1600">
              <a:solidFill>
                <a:srgbClr val="FFFFFF"/>
              </a:solidFill>
              <a:latin typeface="Roboto Slab"/>
              <a:ea typeface="Roboto Slab"/>
              <a:cs typeface="Roboto Slab"/>
              <a:sym typeface="Roboto Slab"/>
            </a:endParaRPr>
          </a:p>
          <a:p>
            <a:pPr indent="0" lvl="0" marL="0" marR="0" rtl="0" algn="l">
              <a:lnSpc>
                <a:spcPct val="100000"/>
              </a:lnSpc>
              <a:spcBef>
                <a:spcPts val="0"/>
              </a:spcBef>
              <a:spcAft>
                <a:spcPts val="0"/>
              </a:spcAft>
              <a:buNone/>
            </a:pPr>
            <a:r>
              <a:rPr lang="en" sz="1600">
                <a:solidFill>
                  <a:srgbClr val="FFFFFF"/>
                </a:solidFill>
                <a:latin typeface="Roboto Slab"/>
                <a:ea typeface="Roboto Slab"/>
                <a:cs typeface="Roboto Slab"/>
                <a:sym typeface="Roboto Slab"/>
              </a:rPr>
              <a:t>Exodus 17:5-6</a:t>
            </a:r>
            <a:endParaRPr sz="1600">
              <a:solidFill>
                <a:srgbClr val="FFFFFF"/>
              </a:solidFill>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sz="1600">
              <a:solidFill>
                <a:srgbClr val="FFFFFF"/>
              </a:solidFill>
              <a:latin typeface="Roboto Slab"/>
              <a:ea typeface="Roboto Slab"/>
              <a:cs typeface="Roboto Slab"/>
              <a:sym typeface="Roboto Slab"/>
            </a:endParaRPr>
          </a:p>
          <a:p>
            <a:pPr indent="0" lvl="0" marL="0" marR="0" rtl="0" algn="l">
              <a:lnSpc>
                <a:spcPct val="100000"/>
              </a:lnSpc>
              <a:spcBef>
                <a:spcPts val="0"/>
              </a:spcBef>
              <a:spcAft>
                <a:spcPts val="0"/>
              </a:spcAft>
              <a:buNone/>
            </a:pPr>
            <a:r>
              <a:rPr lang="en" sz="1600">
                <a:solidFill>
                  <a:srgbClr val="FFFFFF"/>
                </a:solidFill>
                <a:latin typeface="Roboto Slab"/>
                <a:ea typeface="Roboto Slab"/>
                <a:cs typeface="Roboto Slab"/>
                <a:sym typeface="Roboto Slab"/>
              </a:rPr>
              <a:t>耶和華對摩西說：你手裡拿著你先前擊打河水的杖，帶領以色列的幾個長老，從百姓面前走過去。我必在何烈的磐石那裡，站在你面前。</a:t>
            </a:r>
            <a:r>
              <a:rPr lang="en" sz="1600">
                <a:solidFill>
                  <a:srgbClr val="FFFF00"/>
                </a:solidFill>
                <a:latin typeface="Roboto Slab"/>
                <a:ea typeface="Roboto Slab"/>
                <a:cs typeface="Roboto Slab"/>
                <a:sym typeface="Roboto Slab"/>
              </a:rPr>
              <a:t>你要擊打磐石</a:t>
            </a:r>
            <a:r>
              <a:rPr lang="en" sz="1600">
                <a:solidFill>
                  <a:srgbClr val="FFFFFF"/>
                </a:solidFill>
                <a:latin typeface="Roboto Slab"/>
                <a:ea typeface="Roboto Slab"/>
                <a:cs typeface="Roboto Slab"/>
                <a:sym typeface="Roboto Slab"/>
              </a:rPr>
              <a:t>，從磐石裡必有水流出來，使百姓可以喝。摩西就在以色列的長老眼前這樣行了。</a:t>
            </a:r>
            <a:endParaRPr sz="1600">
              <a:solidFill>
                <a:srgbClr val="FFFFFF"/>
              </a:solidFill>
              <a:latin typeface="Roboto Slab"/>
              <a:ea typeface="Roboto Slab"/>
              <a:cs typeface="Roboto Slab"/>
              <a:sym typeface="Roboto Slab"/>
            </a:endParaRPr>
          </a:p>
          <a:p>
            <a:pPr indent="0" lvl="0" marL="0" marR="0" rtl="0" algn="l">
              <a:lnSpc>
                <a:spcPct val="100000"/>
              </a:lnSpc>
              <a:spcBef>
                <a:spcPts val="0"/>
              </a:spcBef>
              <a:spcAft>
                <a:spcPts val="0"/>
              </a:spcAft>
              <a:buNone/>
            </a:pPr>
            <a:r>
              <a:rPr lang="en" sz="1600">
                <a:solidFill>
                  <a:srgbClr val="FFFFFF"/>
                </a:solidFill>
                <a:latin typeface="Roboto Slab"/>
                <a:ea typeface="Roboto Slab"/>
                <a:cs typeface="Roboto Slab"/>
                <a:sym typeface="Roboto Slab"/>
              </a:rPr>
              <a:t>出埃及记 17:5-6</a:t>
            </a:r>
            <a:endParaRPr sz="1600">
              <a:solidFill>
                <a:srgbClr val="FFFFFF"/>
              </a:solidFill>
              <a:latin typeface="Roboto Slab"/>
              <a:ea typeface="Roboto Slab"/>
              <a:cs typeface="Roboto Slab"/>
              <a:sym typeface="Roboto Slab"/>
            </a:endParaRPr>
          </a:p>
        </p:txBody>
      </p:sp>
      <p:pic>
        <p:nvPicPr>
          <p:cNvPr id="128" name="Google Shape;128;p26"/>
          <p:cNvPicPr preferRelativeResize="0"/>
          <p:nvPr/>
        </p:nvPicPr>
        <p:blipFill>
          <a:blip r:embed="rId3">
            <a:alphaModFix/>
          </a:blip>
          <a:stretch>
            <a:fillRect/>
          </a:stretch>
        </p:blipFill>
        <p:spPr>
          <a:xfrm>
            <a:off x="101275" y="1044163"/>
            <a:ext cx="4693950" cy="27802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7"/>
          <p:cNvSpPr txBox="1"/>
          <p:nvPr>
            <p:ph idx="1" type="body"/>
          </p:nvPr>
        </p:nvSpPr>
        <p:spPr>
          <a:xfrm>
            <a:off x="311700" y="979900"/>
            <a:ext cx="4766400" cy="425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latin typeface="Roboto Slab"/>
                <a:ea typeface="Roboto Slab"/>
                <a:cs typeface="Roboto Slab"/>
                <a:sym typeface="Roboto Slab"/>
              </a:rPr>
              <a:t>2</a:t>
            </a:r>
            <a:r>
              <a:rPr lang="en" sz="1600">
                <a:latin typeface="Roboto Slab"/>
                <a:ea typeface="Roboto Slab"/>
                <a:cs typeface="Roboto Slab"/>
                <a:sym typeface="Roboto Slab"/>
              </a:rPr>
              <a:t>nd place: </a:t>
            </a:r>
            <a:endParaRPr sz="1600">
              <a:latin typeface="Roboto Slab"/>
              <a:ea typeface="Roboto Slab"/>
              <a:cs typeface="Roboto Slab"/>
              <a:sym typeface="Roboto Slab"/>
            </a:endParaRPr>
          </a:p>
          <a:p>
            <a:pPr indent="0" lvl="0" marL="0" rtl="0" algn="l">
              <a:lnSpc>
                <a:spcPct val="100000"/>
              </a:lnSpc>
              <a:spcBef>
                <a:spcPts val="0"/>
              </a:spcBef>
              <a:spcAft>
                <a:spcPts val="0"/>
              </a:spcAft>
              <a:buNone/>
            </a:pPr>
            <a:r>
              <a:t/>
            </a:r>
            <a:endParaRPr sz="1600">
              <a:latin typeface="Roboto Slab"/>
              <a:ea typeface="Roboto Slab"/>
              <a:cs typeface="Roboto Slab"/>
              <a:sym typeface="Roboto Slab"/>
            </a:endParaRPr>
          </a:p>
          <a:p>
            <a:pPr indent="0" lvl="0" marL="0" marR="0" rtl="0" algn="l">
              <a:lnSpc>
                <a:spcPct val="100000"/>
              </a:lnSpc>
              <a:spcBef>
                <a:spcPts val="0"/>
              </a:spcBef>
              <a:spcAft>
                <a:spcPts val="0"/>
              </a:spcAft>
              <a:buNone/>
            </a:pPr>
            <a:r>
              <a:rPr lang="en" sz="1600">
                <a:latin typeface="Roboto Slab"/>
                <a:ea typeface="Roboto Slab"/>
                <a:cs typeface="Roboto Slab"/>
                <a:sym typeface="Roboto Slab"/>
              </a:rPr>
              <a:t>And the Lord said, “Behold, there is a place by me where you shall stand on the rock, and while my glory passes by </a:t>
            </a:r>
            <a:r>
              <a:rPr lang="en" sz="1600">
                <a:solidFill>
                  <a:srgbClr val="FFFF00"/>
                </a:solidFill>
                <a:latin typeface="Roboto Slab"/>
                <a:ea typeface="Roboto Slab"/>
                <a:cs typeface="Roboto Slab"/>
                <a:sym typeface="Roboto Slab"/>
              </a:rPr>
              <a:t>I will put you in a cleft of the rock</a:t>
            </a:r>
            <a:r>
              <a:rPr lang="en" sz="1600">
                <a:latin typeface="Roboto Slab"/>
                <a:ea typeface="Roboto Slab"/>
                <a:cs typeface="Roboto Slab"/>
                <a:sym typeface="Roboto Slab"/>
              </a:rPr>
              <a:t>, and I will cover you with my hand until I have passed by. Then I will take away my hand, and you shall see my back, but my face shall not be seen.”</a:t>
            </a:r>
            <a:endParaRPr sz="1600">
              <a:latin typeface="Roboto Slab"/>
              <a:ea typeface="Roboto Slab"/>
              <a:cs typeface="Roboto Slab"/>
              <a:sym typeface="Roboto Slab"/>
            </a:endParaRPr>
          </a:p>
          <a:p>
            <a:pPr indent="0" lvl="0" marL="0" marR="0" rtl="0" algn="l">
              <a:lnSpc>
                <a:spcPct val="100000"/>
              </a:lnSpc>
              <a:spcBef>
                <a:spcPts val="0"/>
              </a:spcBef>
              <a:spcAft>
                <a:spcPts val="0"/>
              </a:spcAft>
              <a:buNone/>
            </a:pPr>
            <a:r>
              <a:rPr lang="en" sz="1600">
                <a:latin typeface="Roboto Slab"/>
                <a:ea typeface="Roboto Slab"/>
                <a:cs typeface="Roboto Slab"/>
                <a:sym typeface="Roboto Slab"/>
              </a:rPr>
              <a:t>Exodus 33:21-23</a:t>
            </a:r>
            <a:endParaRPr sz="1600">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sz="1600">
              <a:latin typeface="Roboto Slab"/>
              <a:ea typeface="Roboto Slab"/>
              <a:cs typeface="Roboto Slab"/>
              <a:sym typeface="Roboto Slab"/>
            </a:endParaRPr>
          </a:p>
          <a:p>
            <a:pPr indent="0" lvl="0" marL="0" marR="0" rtl="0" algn="l">
              <a:lnSpc>
                <a:spcPct val="100000"/>
              </a:lnSpc>
              <a:spcBef>
                <a:spcPts val="0"/>
              </a:spcBef>
              <a:spcAft>
                <a:spcPts val="0"/>
              </a:spcAft>
              <a:buNone/>
            </a:pPr>
            <a:r>
              <a:rPr lang="en" sz="1600">
                <a:latin typeface="Roboto Slab"/>
                <a:ea typeface="Roboto Slab"/>
                <a:cs typeface="Roboto Slab"/>
                <a:sym typeface="Roboto Slab"/>
              </a:rPr>
              <a:t>耶和華說：看哪，在我這裡有地方，你要站在磐石上。我的榮耀經過的時候，</a:t>
            </a:r>
            <a:r>
              <a:rPr lang="en" sz="1600">
                <a:solidFill>
                  <a:srgbClr val="FFFF00"/>
                </a:solidFill>
                <a:latin typeface="Roboto Slab"/>
                <a:ea typeface="Roboto Slab"/>
                <a:cs typeface="Roboto Slab"/>
                <a:sym typeface="Roboto Slab"/>
              </a:rPr>
              <a:t>我必將你放在磐石穴中</a:t>
            </a:r>
            <a:r>
              <a:rPr lang="en" sz="1600">
                <a:latin typeface="Roboto Slab"/>
                <a:ea typeface="Roboto Slab"/>
                <a:cs typeface="Roboto Slab"/>
                <a:sym typeface="Roboto Slab"/>
              </a:rPr>
              <a:t>，用我的手遮掩你，等我過去，然後我要將我的手收回，你就得見我的背，卻不得見我的面。</a:t>
            </a:r>
            <a:endParaRPr sz="1600">
              <a:latin typeface="Roboto Slab"/>
              <a:ea typeface="Roboto Slab"/>
              <a:cs typeface="Roboto Slab"/>
              <a:sym typeface="Roboto Slab"/>
            </a:endParaRPr>
          </a:p>
          <a:p>
            <a:pPr indent="0" lvl="0" marL="0" marR="0" rtl="0" algn="l">
              <a:lnSpc>
                <a:spcPct val="100000"/>
              </a:lnSpc>
              <a:spcBef>
                <a:spcPts val="0"/>
              </a:spcBef>
              <a:spcAft>
                <a:spcPts val="0"/>
              </a:spcAft>
              <a:buNone/>
            </a:pPr>
            <a:r>
              <a:rPr lang="en" sz="1600">
                <a:latin typeface="Roboto Slab"/>
                <a:ea typeface="Roboto Slab"/>
                <a:cs typeface="Roboto Slab"/>
                <a:sym typeface="Roboto Slab"/>
              </a:rPr>
              <a:t>出埃及记 33:21-23</a:t>
            </a:r>
            <a:endParaRPr sz="1600">
              <a:latin typeface="Roboto Slab"/>
              <a:ea typeface="Roboto Slab"/>
              <a:cs typeface="Roboto Slab"/>
              <a:sym typeface="Roboto Slab"/>
            </a:endParaRPr>
          </a:p>
        </p:txBody>
      </p:sp>
      <p:sp>
        <p:nvSpPr>
          <p:cNvPr id="134" name="Google Shape;134;p27"/>
          <p:cNvSpPr txBox="1"/>
          <p:nvPr>
            <p:ph idx="2" type="body"/>
          </p:nvPr>
        </p:nvSpPr>
        <p:spPr>
          <a:xfrm>
            <a:off x="5001300" y="979900"/>
            <a:ext cx="3999300" cy="39492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600">
                <a:latin typeface="Roboto Slab"/>
                <a:ea typeface="Roboto Slab"/>
                <a:cs typeface="Roboto Slab"/>
                <a:sym typeface="Roboto Slab"/>
              </a:rPr>
              <a:t>3rd place:</a:t>
            </a:r>
            <a:endParaRPr sz="1600">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sz="1600">
              <a:latin typeface="Roboto Slab"/>
              <a:ea typeface="Roboto Slab"/>
              <a:cs typeface="Roboto Slab"/>
              <a:sym typeface="Roboto Slab"/>
            </a:endParaRPr>
          </a:p>
          <a:p>
            <a:pPr indent="0" lvl="0" marL="0" marR="0" rtl="0" algn="l">
              <a:lnSpc>
                <a:spcPct val="100000"/>
              </a:lnSpc>
              <a:spcBef>
                <a:spcPts val="0"/>
              </a:spcBef>
              <a:spcAft>
                <a:spcPts val="0"/>
              </a:spcAft>
              <a:buNone/>
            </a:pPr>
            <a:r>
              <a:rPr lang="en" sz="1600">
                <a:latin typeface="Roboto Slab"/>
                <a:ea typeface="Roboto Slab"/>
                <a:cs typeface="Roboto Slab"/>
                <a:sym typeface="Roboto Slab"/>
              </a:rPr>
              <a:t>“Take the staff, and assemble the congregation, you and Aaron your brother, and </a:t>
            </a:r>
            <a:r>
              <a:rPr lang="en" sz="1600">
                <a:solidFill>
                  <a:srgbClr val="FFFF00"/>
                </a:solidFill>
                <a:latin typeface="Roboto Slab"/>
                <a:ea typeface="Roboto Slab"/>
                <a:cs typeface="Roboto Slab"/>
                <a:sym typeface="Roboto Slab"/>
              </a:rPr>
              <a:t>tell the rock before their eyes to yield its water</a:t>
            </a:r>
            <a:r>
              <a:rPr lang="en" sz="1600">
                <a:latin typeface="Roboto Slab"/>
                <a:ea typeface="Roboto Slab"/>
                <a:cs typeface="Roboto Slab"/>
                <a:sym typeface="Roboto Slab"/>
              </a:rPr>
              <a:t>. So you shall bring water out of the rock for them and give drink to the congregation and their cattle.” </a:t>
            </a:r>
            <a:endParaRPr sz="1600">
              <a:latin typeface="Roboto Slab"/>
              <a:ea typeface="Roboto Slab"/>
              <a:cs typeface="Roboto Slab"/>
              <a:sym typeface="Roboto Slab"/>
            </a:endParaRPr>
          </a:p>
          <a:p>
            <a:pPr indent="0" lvl="0" marL="0" marR="0" rtl="0" algn="l">
              <a:lnSpc>
                <a:spcPct val="100000"/>
              </a:lnSpc>
              <a:spcBef>
                <a:spcPts val="0"/>
              </a:spcBef>
              <a:spcAft>
                <a:spcPts val="0"/>
              </a:spcAft>
              <a:buNone/>
            </a:pPr>
            <a:r>
              <a:rPr lang="en" sz="1600">
                <a:latin typeface="Roboto Slab"/>
                <a:ea typeface="Roboto Slab"/>
                <a:cs typeface="Roboto Slab"/>
                <a:sym typeface="Roboto Slab"/>
              </a:rPr>
              <a:t>Numbers 20:8</a:t>
            </a:r>
            <a:endParaRPr sz="1600">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sz="1600">
              <a:latin typeface="Roboto Slab"/>
              <a:ea typeface="Roboto Slab"/>
              <a:cs typeface="Roboto Slab"/>
              <a:sym typeface="Roboto Slab"/>
            </a:endParaRPr>
          </a:p>
          <a:p>
            <a:pPr indent="0" lvl="0" marL="0" marR="0" rtl="0" algn="l">
              <a:lnSpc>
                <a:spcPct val="100000"/>
              </a:lnSpc>
              <a:spcBef>
                <a:spcPts val="0"/>
              </a:spcBef>
              <a:spcAft>
                <a:spcPts val="0"/>
              </a:spcAft>
              <a:buNone/>
            </a:pPr>
            <a:r>
              <a:rPr lang="en" sz="1600">
                <a:latin typeface="Roboto Slab"/>
                <a:ea typeface="Roboto Slab"/>
                <a:cs typeface="Roboto Slab"/>
                <a:sym typeface="Roboto Slab"/>
              </a:rPr>
              <a:t>你拿著杖去，和你的哥哥亞倫招聚會眾，在他們眼前</a:t>
            </a:r>
            <a:r>
              <a:rPr lang="en" sz="1600">
                <a:solidFill>
                  <a:srgbClr val="FFFF00"/>
                </a:solidFill>
                <a:latin typeface="Roboto Slab"/>
                <a:ea typeface="Roboto Slab"/>
                <a:cs typeface="Roboto Slab"/>
                <a:sym typeface="Roboto Slab"/>
              </a:rPr>
              <a:t>吩咐磐石發出水來</a:t>
            </a:r>
            <a:r>
              <a:rPr lang="en" sz="1600">
                <a:latin typeface="Roboto Slab"/>
                <a:ea typeface="Roboto Slab"/>
                <a:cs typeface="Roboto Slab"/>
                <a:sym typeface="Roboto Slab"/>
              </a:rPr>
              <a:t>，水就從磐石流出，給會眾和他們的牲畜喝。</a:t>
            </a:r>
            <a:endParaRPr sz="1600">
              <a:latin typeface="Roboto Slab"/>
              <a:ea typeface="Roboto Slab"/>
              <a:cs typeface="Roboto Slab"/>
              <a:sym typeface="Roboto Slab"/>
            </a:endParaRPr>
          </a:p>
          <a:p>
            <a:pPr indent="0" lvl="0" marL="0" marR="0" rtl="0" algn="l">
              <a:lnSpc>
                <a:spcPct val="100000"/>
              </a:lnSpc>
              <a:spcBef>
                <a:spcPts val="0"/>
              </a:spcBef>
              <a:spcAft>
                <a:spcPts val="0"/>
              </a:spcAft>
              <a:buNone/>
            </a:pPr>
            <a:r>
              <a:rPr lang="en" sz="1600">
                <a:latin typeface="Roboto Slab"/>
                <a:ea typeface="Roboto Slab"/>
                <a:cs typeface="Roboto Slab"/>
                <a:sym typeface="Roboto Slab"/>
              </a:rPr>
              <a:t>民数记 20:8</a:t>
            </a:r>
            <a:endParaRPr sz="1600">
              <a:latin typeface="Roboto Slab"/>
              <a:ea typeface="Roboto Slab"/>
              <a:cs typeface="Roboto Slab"/>
              <a:sym typeface="Roboto Slab"/>
            </a:endParaRPr>
          </a:p>
        </p:txBody>
      </p:sp>
      <p:sp>
        <p:nvSpPr>
          <p:cNvPr id="135" name="Google Shape;135;p27"/>
          <p:cNvSpPr txBox="1"/>
          <p:nvPr>
            <p:ph type="title"/>
          </p:nvPr>
        </p:nvSpPr>
        <p:spPr>
          <a:xfrm>
            <a:off x="83100" y="68550"/>
            <a:ext cx="8368200" cy="114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Meaning of the rock in the OT</a:t>
            </a:r>
            <a:endParaRPr/>
          </a:p>
          <a:p>
            <a:pPr indent="0" lvl="0" marL="0" rtl="0" algn="l">
              <a:lnSpc>
                <a:spcPct val="115000"/>
              </a:lnSpc>
              <a:spcBef>
                <a:spcPts val="0"/>
              </a:spcBef>
              <a:spcAft>
                <a:spcPts val="1600"/>
              </a:spcAft>
              <a:buNone/>
            </a:pPr>
            <a:r>
              <a:rPr b="1" lang="en" sz="1800">
                <a:latin typeface="Georgia"/>
                <a:ea typeface="Georgia"/>
                <a:cs typeface="Georgia"/>
                <a:sym typeface="Georgia"/>
              </a:rPr>
              <a:t>There are 101 verses in the OT containing the word ‘rock’:</a:t>
            </a:r>
            <a:endParaRPr/>
          </a:p>
        </p:txBody>
      </p:sp>
      <p:cxnSp>
        <p:nvCxnSpPr>
          <p:cNvPr id="136" name="Google Shape;136;p27"/>
          <p:cNvCxnSpPr/>
          <p:nvPr/>
        </p:nvCxnSpPr>
        <p:spPr>
          <a:xfrm>
            <a:off x="5001300" y="1074550"/>
            <a:ext cx="0" cy="3854700"/>
          </a:xfrm>
          <a:prstGeom prst="straightConnector1">
            <a:avLst/>
          </a:prstGeom>
          <a:noFill/>
          <a:ln cap="flat" cmpd="sng" w="9525">
            <a:solidFill>
              <a:srgbClr val="BCC1C3"/>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Google Shape;141;p28"/>
          <p:cNvPicPr preferRelativeResize="0"/>
          <p:nvPr/>
        </p:nvPicPr>
        <p:blipFill>
          <a:blip r:embed="rId3">
            <a:alphaModFix/>
          </a:blip>
          <a:stretch>
            <a:fillRect/>
          </a:stretch>
        </p:blipFill>
        <p:spPr>
          <a:xfrm>
            <a:off x="687550" y="939138"/>
            <a:ext cx="3385725" cy="3090525"/>
          </a:xfrm>
          <a:prstGeom prst="rect">
            <a:avLst/>
          </a:prstGeom>
          <a:noFill/>
          <a:ln>
            <a:noFill/>
          </a:ln>
        </p:spPr>
      </p:pic>
      <p:pic>
        <p:nvPicPr>
          <p:cNvPr id="142" name="Google Shape;142;p28"/>
          <p:cNvPicPr preferRelativeResize="0"/>
          <p:nvPr/>
        </p:nvPicPr>
        <p:blipFill>
          <a:blip r:embed="rId4">
            <a:alphaModFix/>
          </a:blip>
          <a:stretch>
            <a:fillRect/>
          </a:stretch>
        </p:blipFill>
        <p:spPr>
          <a:xfrm>
            <a:off x="4737525" y="1102975"/>
            <a:ext cx="4406474" cy="2609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id="147" name="Google Shape;147;p29"/>
          <p:cNvPicPr preferRelativeResize="0"/>
          <p:nvPr/>
        </p:nvPicPr>
        <p:blipFill>
          <a:blip r:embed="rId3">
            <a:alphaModFix/>
          </a:blip>
          <a:stretch>
            <a:fillRect/>
          </a:stretch>
        </p:blipFill>
        <p:spPr>
          <a:xfrm>
            <a:off x="370800" y="181438"/>
            <a:ext cx="3920900" cy="4780625"/>
          </a:xfrm>
          <a:prstGeom prst="rect">
            <a:avLst/>
          </a:prstGeom>
          <a:noFill/>
          <a:ln>
            <a:noFill/>
          </a:ln>
        </p:spPr>
      </p:pic>
      <p:sp>
        <p:nvSpPr>
          <p:cNvPr id="148" name="Google Shape;148;p29"/>
          <p:cNvSpPr txBox="1"/>
          <p:nvPr/>
        </p:nvSpPr>
        <p:spPr>
          <a:xfrm>
            <a:off x="4871400" y="360300"/>
            <a:ext cx="4045800" cy="442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For I do not want you to be unaware, brothers, that our fathers were all under the cloud, and all passed through the sea, and all were baptized into Moses in the cloud and in the sea, and all ate the same spiritual food, and all drank the same spiritual drink. </a:t>
            </a:r>
            <a:r>
              <a:rPr lang="en" sz="1600" u="sng">
                <a:solidFill>
                  <a:srgbClr val="FFFF00"/>
                </a:solidFill>
                <a:latin typeface="Roboto Slab"/>
                <a:ea typeface="Roboto Slab"/>
                <a:cs typeface="Roboto Slab"/>
                <a:sym typeface="Roboto Slab"/>
              </a:rPr>
              <a:t>For they drank from the spiritual Rock that followed them, and the Rock was Christ.</a:t>
            </a:r>
            <a:r>
              <a:rPr lang="en" sz="1600" u="sng">
                <a:solidFill>
                  <a:srgbClr val="FFFFFF"/>
                </a:solidFill>
                <a:latin typeface="Roboto Slab"/>
                <a:ea typeface="Roboto Slab"/>
                <a:cs typeface="Roboto Slab"/>
                <a:sym typeface="Roboto Slab"/>
              </a:rPr>
              <a:t>		</a:t>
            </a:r>
            <a:r>
              <a:rPr lang="en" sz="1600">
                <a:solidFill>
                  <a:srgbClr val="FFFFFF"/>
                </a:solidFill>
                <a:latin typeface="Roboto Slab"/>
                <a:ea typeface="Roboto Slab"/>
                <a:cs typeface="Roboto Slab"/>
                <a:sym typeface="Roboto Slab"/>
              </a:rPr>
              <a:t>         1 Corinthians 10</a:t>
            </a:r>
            <a:r>
              <a:rPr lang="en" sz="1600">
                <a:solidFill>
                  <a:srgbClr val="FFFFFF"/>
                </a:solidFill>
                <a:latin typeface="Roboto Slab"/>
                <a:ea typeface="Roboto Slab"/>
                <a:cs typeface="Roboto Slab"/>
                <a:sym typeface="Roboto Slab"/>
              </a:rPr>
              <a:t>:1-4</a:t>
            </a:r>
            <a:endParaRPr sz="1600">
              <a:solidFill>
                <a:srgbClr val="FFFFFF"/>
              </a:solidFill>
              <a:latin typeface="Roboto Slab"/>
              <a:ea typeface="Roboto Slab"/>
              <a:cs typeface="Roboto Slab"/>
              <a:sym typeface="Roboto Slab"/>
            </a:endParaRPr>
          </a:p>
          <a:p>
            <a:pPr indent="0" lvl="0" marL="0" marR="0" rtl="0" algn="l">
              <a:lnSpc>
                <a:spcPct val="100000"/>
              </a:lnSpc>
              <a:spcBef>
                <a:spcPts val="0"/>
              </a:spcBef>
              <a:spcAft>
                <a:spcPts val="0"/>
              </a:spcAft>
              <a:buNone/>
            </a:pPr>
            <a:r>
              <a:t/>
            </a:r>
            <a:endParaRPr sz="1600">
              <a:solidFill>
                <a:srgbClr val="FFFFFF"/>
              </a:solidFill>
              <a:latin typeface="Roboto Slab"/>
              <a:ea typeface="Roboto Slab"/>
              <a:cs typeface="Roboto Slab"/>
              <a:sym typeface="Roboto Slab"/>
            </a:endParaRPr>
          </a:p>
          <a:p>
            <a:pPr indent="0" lvl="0" marL="0" marR="0" rtl="0" algn="l">
              <a:lnSpc>
                <a:spcPct val="100000"/>
              </a:lnSpc>
              <a:spcBef>
                <a:spcPts val="0"/>
              </a:spcBef>
              <a:spcAft>
                <a:spcPts val="0"/>
              </a:spcAft>
              <a:buNone/>
            </a:pPr>
            <a:r>
              <a:rPr lang="en" sz="1600">
                <a:solidFill>
                  <a:srgbClr val="FFFFFF"/>
                </a:solidFill>
                <a:latin typeface="Roboto Slab"/>
                <a:ea typeface="Roboto Slab"/>
                <a:cs typeface="Roboto Slab"/>
                <a:sym typeface="Roboto Slab"/>
              </a:rPr>
              <a:t>弟兄們，我不願意你們不曉得，我們的祖宗從前都在雲下，都從海中經過，都在雲裡、海裡受洗歸了摩西；並且都吃了一樣的靈食，也都喝了一樣的靈水。</a:t>
            </a:r>
            <a:r>
              <a:rPr lang="en" sz="1600" u="sng">
                <a:solidFill>
                  <a:srgbClr val="FFFF00"/>
                </a:solidFill>
                <a:latin typeface="Roboto Slab"/>
                <a:ea typeface="Roboto Slab"/>
                <a:cs typeface="Roboto Slab"/>
                <a:sym typeface="Roboto Slab"/>
              </a:rPr>
              <a:t>所喝的，是出於隨著他們的靈磐石；那磐石就是基督。</a:t>
            </a:r>
            <a:r>
              <a:rPr lang="en" sz="1600" u="sng">
                <a:solidFill>
                  <a:srgbClr val="FFFFFF"/>
                </a:solidFill>
                <a:latin typeface="Roboto Slab"/>
                <a:ea typeface="Roboto Slab"/>
                <a:cs typeface="Roboto Slab"/>
                <a:sym typeface="Roboto Slab"/>
              </a:rPr>
              <a:t>   </a:t>
            </a:r>
            <a:r>
              <a:rPr lang="en" sz="1600">
                <a:solidFill>
                  <a:srgbClr val="FFFFFF"/>
                </a:solidFill>
                <a:latin typeface="Roboto Slab"/>
                <a:ea typeface="Roboto Slab"/>
                <a:cs typeface="Roboto Slab"/>
                <a:sym typeface="Roboto Slab"/>
              </a:rPr>
              <a:t>         哥林多前書 10:1-4</a:t>
            </a:r>
            <a:endParaRPr sz="1600">
              <a:solidFill>
                <a:srgbClr val="FFFFFF"/>
              </a:solidFill>
              <a:latin typeface="Roboto Slab"/>
              <a:ea typeface="Roboto Slab"/>
              <a:cs typeface="Roboto Slab"/>
              <a:sym typeface="Roboto Slab"/>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30"/>
          <p:cNvSpPr txBox="1"/>
          <p:nvPr>
            <p:ph type="title"/>
          </p:nvPr>
        </p:nvSpPr>
        <p:spPr>
          <a:xfrm>
            <a:off x="414050" y="450150"/>
            <a:ext cx="8541900" cy="409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As you come to him, </a:t>
            </a:r>
            <a:r>
              <a:rPr lang="en" sz="1800" u="sng">
                <a:solidFill>
                  <a:srgbClr val="FFFF00"/>
                </a:solidFill>
              </a:rPr>
              <a:t>a living stone</a:t>
            </a:r>
            <a:r>
              <a:rPr lang="en" sz="1800">
                <a:solidFill>
                  <a:srgbClr val="FFFF00"/>
                </a:solidFill>
              </a:rPr>
              <a:t> rejected by men</a:t>
            </a:r>
            <a:r>
              <a:rPr lang="en" sz="1800"/>
              <a:t> but in the sight of God chosen and precious, you yourselves like living stones are being built up as </a:t>
            </a:r>
            <a:r>
              <a:rPr lang="en" sz="1800" u="sng"/>
              <a:t>a </a:t>
            </a:r>
            <a:r>
              <a:rPr lang="en" sz="1800"/>
              <a:t>spiritual house, to be a holy priesthood, to offer spiritual sacrifices</a:t>
            </a:r>
            <a:r>
              <a:rPr lang="en" sz="1800" u="sng"/>
              <a:t> </a:t>
            </a:r>
            <a:r>
              <a:rPr lang="en" sz="1800"/>
              <a:t>acceptable to God through Jesus Christ. </a:t>
            </a:r>
            <a:r>
              <a:rPr lang="en" sz="1800">
                <a:solidFill>
                  <a:srgbClr val="FFFF00"/>
                </a:solidFill>
              </a:rPr>
              <a:t>For it stands in Scripture:</a:t>
            </a:r>
            <a:br>
              <a:rPr lang="en" sz="1800"/>
            </a:br>
            <a:r>
              <a:rPr lang="en" sz="1800"/>
              <a:t>“</a:t>
            </a:r>
            <a:r>
              <a:rPr lang="en" sz="1800">
                <a:solidFill>
                  <a:srgbClr val="FFFF00"/>
                </a:solidFill>
              </a:rPr>
              <a:t>Behold, I am laying in Zion a stone,</a:t>
            </a:r>
            <a:endParaRPr sz="1800">
              <a:solidFill>
                <a:srgbClr val="FFFF00"/>
              </a:solidFill>
            </a:endParaRPr>
          </a:p>
          <a:p>
            <a:pPr indent="0" lvl="0" marL="0" rtl="0" algn="l">
              <a:spcBef>
                <a:spcPts val="0"/>
              </a:spcBef>
              <a:spcAft>
                <a:spcPts val="0"/>
              </a:spcAft>
              <a:buClr>
                <a:schemeClr val="dk1"/>
              </a:buClr>
              <a:buSzPts val="1100"/>
              <a:buFont typeface="Arial"/>
              <a:buNone/>
            </a:pPr>
            <a:r>
              <a:rPr lang="en" sz="1800">
                <a:solidFill>
                  <a:srgbClr val="FFFF00"/>
                </a:solidFill>
              </a:rPr>
              <a:t>a cornerstone chosen and precious,</a:t>
            </a:r>
            <a:endParaRPr sz="1800">
              <a:solidFill>
                <a:srgbClr val="FFFF00"/>
              </a:solidFill>
            </a:endParaRPr>
          </a:p>
          <a:p>
            <a:pPr indent="0" lvl="0" marL="0" rtl="0" algn="l">
              <a:spcBef>
                <a:spcPts val="0"/>
              </a:spcBef>
              <a:spcAft>
                <a:spcPts val="0"/>
              </a:spcAft>
              <a:buNone/>
            </a:pPr>
            <a:r>
              <a:rPr lang="en" sz="1800">
                <a:solidFill>
                  <a:srgbClr val="FFFF00"/>
                </a:solidFill>
              </a:rPr>
              <a:t>and whoever believes in him will not be put to shame.</a:t>
            </a:r>
            <a:r>
              <a:rPr lang="en" sz="1800"/>
              <a:t>”     </a:t>
            </a:r>
            <a:endParaRPr sz="1800"/>
          </a:p>
          <a:p>
            <a:pPr indent="0" lvl="0" marL="0" rtl="0" algn="l">
              <a:spcBef>
                <a:spcPts val="0"/>
              </a:spcBef>
              <a:spcAft>
                <a:spcPts val="0"/>
              </a:spcAft>
              <a:buNone/>
            </a:pPr>
            <a:r>
              <a:rPr lang="en" sz="1800"/>
              <a:t>1 Peter 2:4-6</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主乃</a:t>
            </a:r>
            <a:r>
              <a:rPr lang="en" sz="1800" u="sng">
                <a:solidFill>
                  <a:srgbClr val="FFFF00"/>
                </a:solidFill>
              </a:rPr>
              <a:t>活石</a:t>
            </a:r>
            <a:r>
              <a:rPr lang="en" sz="1800">
                <a:solidFill>
                  <a:srgbClr val="FFFF00"/>
                </a:solidFill>
              </a:rPr>
              <a:t>，固然是被人所棄的</a:t>
            </a:r>
            <a:r>
              <a:rPr lang="en" sz="1800"/>
              <a:t>，卻是被神所揀選、所寶貴的。你們來到主面前，也就像活石，被建造成為靈宮，作聖潔的祭司，藉著耶穌基督奉獻神所悅納的靈祭。</a:t>
            </a:r>
            <a:endParaRPr sz="1800"/>
          </a:p>
          <a:p>
            <a:pPr indent="0" lvl="0" marL="0" rtl="0" algn="l">
              <a:spcBef>
                <a:spcPts val="0"/>
              </a:spcBef>
              <a:spcAft>
                <a:spcPts val="0"/>
              </a:spcAft>
              <a:buNone/>
            </a:pPr>
            <a:r>
              <a:rPr lang="en" sz="1800">
                <a:solidFill>
                  <a:srgbClr val="FFFF00"/>
                </a:solidFill>
              </a:rPr>
              <a:t>因為經上說：看哪，我把所揀選、所寶貴的房角石安放在錫安；信靠他的人必不至於羞愧。</a:t>
            </a:r>
            <a:endParaRPr sz="1800">
              <a:solidFill>
                <a:srgbClr val="FFFF00"/>
              </a:solidFill>
            </a:endParaRPr>
          </a:p>
          <a:p>
            <a:pPr indent="0" lvl="0" marL="0" rtl="0" algn="l">
              <a:spcBef>
                <a:spcPts val="0"/>
              </a:spcBef>
              <a:spcAft>
                <a:spcPts val="0"/>
              </a:spcAft>
              <a:buNone/>
            </a:pPr>
            <a:r>
              <a:rPr lang="en" sz="1800"/>
              <a:t>彼得前書 2:4-6</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1"/>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I thank you that you have answered me</a:t>
            </a:r>
            <a:endParaRPr sz="1800"/>
          </a:p>
          <a:p>
            <a:pPr indent="0" lvl="0" marL="0" rtl="0" algn="l">
              <a:spcBef>
                <a:spcPts val="0"/>
              </a:spcBef>
              <a:spcAft>
                <a:spcPts val="0"/>
              </a:spcAft>
              <a:buNone/>
            </a:pPr>
            <a:r>
              <a:rPr lang="en" sz="1800"/>
              <a:t>and have become my </a:t>
            </a:r>
            <a:r>
              <a:rPr b="1" lang="en" sz="1800" u="sng"/>
              <a:t>salvation</a:t>
            </a:r>
            <a:r>
              <a:rPr lang="en" sz="1800"/>
              <a:t>.</a:t>
            </a:r>
            <a:endParaRPr sz="1800"/>
          </a:p>
          <a:p>
            <a:pPr indent="0" lvl="0" marL="0" rtl="0" algn="l">
              <a:spcBef>
                <a:spcPts val="0"/>
              </a:spcBef>
              <a:spcAft>
                <a:spcPts val="0"/>
              </a:spcAft>
              <a:buNone/>
            </a:pPr>
            <a:r>
              <a:rPr b="1" lang="en" sz="1800">
                <a:solidFill>
                  <a:srgbClr val="FFFF00"/>
                </a:solidFill>
              </a:rPr>
              <a:t>The stone</a:t>
            </a:r>
            <a:r>
              <a:rPr lang="en" sz="1800">
                <a:solidFill>
                  <a:srgbClr val="FFFF00"/>
                </a:solidFill>
              </a:rPr>
              <a:t> that the builders rejected</a:t>
            </a:r>
            <a:endParaRPr sz="1800">
              <a:solidFill>
                <a:srgbClr val="FFFF00"/>
              </a:solidFill>
            </a:endParaRPr>
          </a:p>
          <a:p>
            <a:pPr indent="0" lvl="0" marL="0" rtl="0" algn="l">
              <a:spcBef>
                <a:spcPts val="0"/>
              </a:spcBef>
              <a:spcAft>
                <a:spcPts val="0"/>
              </a:spcAft>
              <a:buNone/>
            </a:pPr>
            <a:r>
              <a:rPr lang="en" sz="1800">
                <a:solidFill>
                  <a:srgbClr val="FFFF00"/>
                </a:solidFill>
              </a:rPr>
              <a:t>has become the </a:t>
            </a:r>
            <a:r>
              <a:rPr b="1" lang="en" sz="1800">
                <a:solidFill>
                  <a:srgbClr val="FFFF00"/>
                </a:solidFill>
              </a:rPr>
              <a:t>cornerstone</a:t>
            </a:r>
            <a:r>
              <a:rPr lang="en" sz="1800">
                <a:solidFill>
                  <a:srgbClr val="FFFF00"/>
                </a:solidFill>
              </a:rPr>
              <a:t>.</a:t>
            </a:r>
            <a:endParaRPr sz="1800">
              <a:solidFill>
                <a:srgbClr val="FFFF00"/>
              </a:solidFill>
            </a:endParaRPr>
          </a:p>
          <a:p>
            <a:pPr indent="0" lvl="0" marL="0" rtl="0" algn="l">
              <a:spcBef>
                <a:spcPts val="0"/>
              </a:spcBef>
              <a:spcAft>
                <a:spcPts val="0"/>
              </a:spcAft>
              <a:buNone/>
            </a:pPr>
            <a:r>
              <a:rPr lang="en" sz="1800"/>
              <a:t>This is the Lord's doing;</a:t>
            </a:r>
            <a:endParaRPr sz="1800"/>
          </a:p>
          <a:p>
            <a:pPr indent="0" lvl="0" marL="0" rtl="0" algn="l">
              <a:spcBef>
                <a:spcPts val="0"/>
              </a:spcBef>
              <a:spcAft>
                <a:spcPts val="0"/>
              </a:spcAft>
              <a:buNone/>
            </a:pPr>
            <a:r>
              <a:rPr lang="en" sz="1800"/>
              <a:t>it is marvelous in our eyes.</a:t>
            </a:r>
            <a:endParaRPr sz="1800"/>
          </a:p>
          <a:p>
            <a:pPr indent="0" lvl="0" marL="0" rtl="0" algn="l">
              <a:spcBef>
                <a:spcPts val="0"/>
              </a:spcBef>
              <a:spcAft>
                <a:spcPts val="0"/>
              </a:spcAft>
              <a:buNone/>
            </a:pPr>
            <a:r>
              <a:rPr lang="en" sz="1800"/>
              <a:t>This is the day that the Lord has made;</a:t>
            </a:r>
            <a:endParaRPr sz="1800"/>
          </a:p>
          <a:p>
            <a:pPr indent="0" lvl="0" marL="0" rtl="0" algn="l">
              <a:spcBef>
                <a:spcPts val="0"/>
              </a:spcBef>
              <a:spcAft>
                <a:spcPts val="0"/>
              </a:spcAft>
              <a:buNone/>
            </a:pPr>
            <a:r>
              <a:rPr lang="en" sz="1800"/>
              <a:t>let us rejoice and be glad in it.</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Psalm 118:21-24</a:t>
            </a:r>
            <a:endParaRPr sz="1800"/>
          </a:p>
        </p:txBody>
      </p:sp>
      <p:sp>
        <p:nvSpPr>
          <p:cNvPr id="159" name="Google Shape;159;p31"/>
          <p:cNvSpPr txBox="1"/>
          <p:nvPr>
            <p:ph type="title"/>
          </p:nvPr>
        </p:nvSpPr>
        <p:spPr>
          <a:xfrm>
            <a:off x="4890000" y="934950"/>
            <a:ext cx="4406400" cy="327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我要稱謝你，因為你已經應允我，</a:t>
            </a:r>
            <a:br>
              <a:rPr lang="en" sz="1800"/>
            </a:br>
            <a:r>
              <a:rPr lang="en" sz="1800"/>
              <a:t>又成了我的</a:t>
            </a:r>
            <a:r>
              <a:rPr lang="en" sz="1800" u="sng"/>
              <a:t>拯救</a:t>
            </a:r>
            <a:r>
              <a:rPr lang="en" sz="1800"/>
              <a:t>！</a:t>
            </a:r>
            <a:endParaRPr sz="1800"/>
          </a:p>
          <a:p>
            <a:pPr indent="0" lvl="0" marL="0" rtl="0" algn="l">
              <a:spcBef>
                <a:spcPts val="0"/>
              </a:spcBef>
              <a:spcAft>
                <a:spcPts val="0"/>
              </a:spcAft>
              <a:buNone/>
            </a:pPr>
            <a:r>
              <a:rPr lang="en" sz="1800">
                <a:solidFill>
                  <a:srgbClr val="FFFF00"/>
                </a:solidFill>
              </a:rPr>
              <a:t>匠人所棄的</a:t>
            </a:r>
            <a:r>
              <a:rPr lang="en" sz="1800" u="sng">
                <a:solidFill>
                  <a:srgbClr val="FFFF00"/>
                </a:solidFill>
              </a:rPr>
              <a:t>石頭</a:t>
            </a:r>
            <a:endParaRPr sz="1800" u="sng">
              <a:solidFill>
                <a:srgbClr val="FFFF00"/>
              </a:solidFill>
            </a:endParaRPr>
          </a:p>
          <a:p>
            <a:pPr indent="0" lvl="0" marL="0" rtl="0" algn="l">
              <a:spcBef>
                <a:spcPts val="0"/>
              </a:spcBef>
              <a:spcAft>
                <a:spcPts val="0"/>
              </a:spcAft>
              <a:buNone/>
            </a:pPr>
            <a:r>
              <a:rPr lang="en" sz="1800">
                <a:solidFill>
                  <a:srgbClr val="FFFF00"/>
                </a:solidFill>
              </a:rPr>
              <a:t>已成了</a:t>
            </a:r>
            <a:r>
              <a:rPr lang="en" sz="1800" u="sng">
                <a:solidFill>
                  <a:srgbClr val="FFFF00"/>
                </a:solidFill>
              </a:rPr>
              <a:t>房角的頭塊石頭</a:t>
            </a:r>
            <a:r>
              <a:rPr lang="en" sz="1800"/>
              <a:t>。</a:t>
            </a:r>
            <a:endParaRPr sz="1800"/>
          </a:p>
          <a:p>
            <a:pPr indent="0" lvl="0" marL="0" rtl="0" algn="l">
              <a:spcBef>
                <a:spcPts val="0"/>
              </a:spcBef>
              <a:spcAft>
                <a:spcPts val="0"/>
              </a:spcAft>
              <a:buNone/>
            </a:pPr>
            <a:r>
              <a:rPr lang="en" sz="1800"/>
              <a:t>這是耶和華所做的，</a:t>
            </a:r>
            <a:br>
              <a:rPr lang="en" sz="1800"/>
            </a:br>
            <a:r>
              <a:rPr lang="en" sz="1800"/>
              <a:t>在我們眼中看為希奇。</a:t>
            </a:r>
            <a:endParaRPr sz="1800"/>
          </a:p>
          <a:p>
            <a:pPr indent="0" lvl="0" marL="0" rtl="0" algn="l">
              <a:spcBef>
                <a:spcPts val="0"/>
              </a:spcBef>
              <a:spcAft>
                <a:spcPts val="0"/>
              </a:spcAft>
              <a:buNone/>
            </a:pPr>
            <a:r>
              <a:rPr lang="en" sz="1800"/>
              <a:t>這是耶和華所定的日子，</a:t>
            </a:r>
            <a:br>
              <a:rPr lang="en" sz="1800"/>
            </a:br>
            <a:r>
              <a:rPr lang="en" sz="1800"/>
              <a:t>我們在其中要高興歡喜！</a:t>
            </a:r>
            <a:br>
              <a:rPr lang="en" sz="1800"/>
            </a:br>
            <a:endParaRPr sz="1800"/>
          </a:p>
          <a:p>
            <a:pPr indent="0" lvl="0" marL="0" rtl="0" algn="l">
              <a:spcBef>
                <a:spcPts val="0"/>
              </a:spcBef>
              <a:spcAft>
                <a:spcPts val="0"/>
              </a:spcAft>
              <a:buNone/>
            </a:pPr>
            <a:r>
              <a:rPr lang="en" sz="1800"/>
              <a:t>诗篇 118:21-24</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274325" y="468625"/>
            <a:ext cx="8595360" cy="42062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32"/>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therefore thus says the Lord God,</a:t>
            </a:r>
            <a:endParaRPr sz="2000"/>
          </a:p>
          <a:p>
            <a:pPr indent="0" lvl="0" marL="0" rtl="0" algn="l">
              <a:spcBef>
                <a:spcPts val="0"/>
              </a:spcBef>
              <a:spcAft>
                <a:spcPts val="0"/>
              </a:spcAft>
              <a:buNone/>
            </a:pPr>
            <a:r>
              <a:rPr lang="en" sz="2000"/>
              <a:t>“Behold, I am the one </a:t>
            </a:r>
            <a:endParaRPr sz="2000"/>
          </a:p>
          <a:p>
            <a:pPr indent="0" lvl="0" marL="0" rtl="0" algn="l">
              <a:spcBef>
                <a:spcPts val="0"/>
              </a:spcBef>
              <a:spcAft>
                <a:spcPts val="0"/>
              </a:spcAft>
              <a:buNone/>
            </a:pPr>
            <a:r>
              <a:rPr lang="en" sz="2000"/>
              <a:t>who has laid as a foundation in Zion,</a:t>
            </a:r>
            <a:endParaRPr sz="2000"/>
          </a:p>
          <a:p>
            <a:pPr indent="0" lvl="0" marL="0" rtl="0" algn="l">
              <a:spcBef>
                <a:spcPts val="0"/>
              </a:spcBef>
              <a:spcAft>
                <a:spcPts val="0"/>
              </a:spcAft>
              <a:buNone/>
            </a:pPr>
            <a:r>
              <a:rPr lang="en" sz="2000">
                <a:solidFill>
                  <a:srgbClr val="FFFF00"/>
                </a:solidFill>
              </a:rPr>
              <a:t>a stone, a tested stone,</a:t>
            </a:r>
            <a:endParaRPr sz="2000">
              <a:solidFill>
                <a:srgbClr val="FFFF00"/>
              </a:solidFill>
            </a:endParaRPr>
          </a:p>
          <a:p>
            <a:pPr indent="0" lvl="0" marL="0" rtl="0" algn="l">
              <a:spcBef>
                <a:spcPts val="0"/>
              </a:spcBef>
              <a:spcAft>
                <a:spcPts val="0"/>
              </a:spcAft>
              <a:buNone/>
            </a:pPr>
            <a:r>
              <a:rPr lang="en" sz="2000">
                <a:solidFill>
                  <a:srgbClr val="FFFF00"/>
                </a:solidFill>
              </a:rPr>
              <a:t>a precious cornerstone</a:t>
            </a:r>
            <a:r>
              <a:rPr lang="en" sz="2000"/>
              <a:t>, </a:t>
            </a:r>
            <a:endParaRPr sz="2000"/>
          </a:p>
          <a:p>
            <a:pPr indent="0" lvl="0" marL="0" rtl="0" algn="l">
              <a:spcBef>
                <a:spcPts val="0"/>
              </a:spcBef>
              <a:spcAft>
                <a:spcPts val="0"/>
              </a:spcAft>
              <a:buNone/>
            </a:pPr>
            <a:r>
              <a:rPr lang="en" sz="2000">
                <a:solidFill>
                  <a:srgbClr val="FFFF00"/>
                </a:solidFill>
              </a:rPr>
              <a:t>of a sure foundation:</a:t>
            </a:r>
            <a:endParaRPr sz="2000">
              <a:solidFill>
                <a:srgbClr val="FFFF00"/>
              </a:solidFill>
            </a:endParaRPr>
          </a:p>
          <a:p>
            <a:pPr indent="0" lvl="0" marL="0" rtl="0" algn="l">
              <a:spcBef>
                <a:spcPts val="0"/>
              </a:spcBef>
              <a:spcAft>
                <a:spcPts val="0"/>
              </a:spcAft>
              <a:buNone/>
            </a:pPr>
            <a:r>
              <a:rPr lang="en" sz="2000"/>
              <a:t>‘Whoever believes will not be in haste.’</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Isaiah 28:16</a:t>
            </a:r>
            <a:endParaRPr sz="2000"/>
          </a:p>
        </p:txBody>
      </p:sp>
      <p:sp>
        <p:nvSpPr>
          <p:cNvPr id="165" name="Google Shape;165;p32"/>
          <p:cNvSpPr txBox="1"/>
          <p:nvPr>
            <p:ph type="title"/>
          </p:nvPr>
        </p:nvSpPr>
        <p:spPr>
          <a:xfrm>
            <a:off x="5183275" y="649050"/>
            <a:ext cx="3627300" cy="384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所以，主耶和華如此說：</a:t>
            </a:r>
            <a:endParaRPr sz="2000"/>
          </a:p>
          <a:p>
            <a:pPr indent="0" lvl="0" marL="0" rtl="0" algn="l">
              <a:spcBef>
                <a:spcPts val="0"/>
              </a:spcBef>
              <a:spcAft>
                <a:spcPts val="0"/>
              </a:spcAft>
              <a:buNone/>
            </a:pPr>
            <a:r>
              <a:rPr lang="en" sz="2000"/>
              <a:t>看哪，我在錫安</a:t>
            </a:r>
            <a:endParaRPr sz="2000"/>
          </a:p>
          <a:p>
            <a:pPr indent="0" lvl="0" marL="0" rtl="0" algn="l">
              <a:spcBef>
                <a:spcPts val="0"/>
              </a:spcBef>
              <a:spcAft>
                <a:spcPts val="0"/>
              </a:spcAft>
              <a:buNone/>
            </a:pPr>
            <a:r>
              <a:rPr lang="en" sz="2000"/>
              <a:t>放一塊石頭作為根基，</a:t>
            </a:r>
            <a:endParaRPr sz="2000"/>
          </a:p>
          <a:p>
            <a:pPr indent="0" lvl="0" marL="0" rtl="0" algn="l">
              <a:spcBef>
                <a:spcPts val="0"/>
              </a:spcBef>
              <a:spcAft>
                <a:spcPts val="0"/>
              </a:spcAft>
              <a:buNone/>
            </a:pPr>
            <a:r>
              <a:rPr lang="en" sz="2000">
                <a:solidFill>
                  <a:srgbClr val="FFFF00"/>
                </a:solidFill>
              </a:rPr>
              <a:t>是試驗過的石頭，</a:t>
            </a:r>
            <a:endParaRPr sz="2000">
              <a:solidFill>
                <a:srgbClr val="FFFF00"/>
              </a:solidFill>
            </a:endParaRPr>
          </a:p>
          <a:p>
            <a:pPr indent="0" lvl="0" marL="0" rtl="0" algn="l">
              <a:spcBef>
                <a:spcPts val="0"/>
              </a:spcBef>
              <a:spcAft>
                <a:spcPts val="0"/>
              </a:spcAft>
              <a:buNone/>
            </a:pPr>
            <a:r>
              <a:rPr lang="en" sz="2000">
                <a:solidFill>
                  <a:srgbClr val="FFFF00"/>
                </a:solidFill>
              </a:rPr>
              <a:t>是穩固根基，</a:t>
            </a:r>
            <a:endParaRPr sz="2000">
              <a:solidFill>
                <a:srgbClr val="FFFF00"/>
              </a:solidFill>
            </a:endParaRPr>
          </a:p>
          <a:p>
            <a:pPr indent="0" lvl="0" marL="0" rtl="0" algn="l">
              <a:spcBef>
                <a:spcPts val="0"/>
              </a:spcBef>
              <a:spcAft>
                <a:spcPts val="0"/>
              </a:spcAft>
              <a:buNone/>
            </a:pPr>
            <a:r>
              <a:rPr lang="en" sz="2000">
                <a:solidFill>
                  <a:srgbClr val="FFFF00"/>
                </a:solidFill>
              </a:rPr>
              <a:t>寶貴的房角石</a:t>
            </a:r>
            <a:r>
              <a:rPr lang="en" sz="2000"/>
              <a:t>；</a:t>
            </a:r>
            <a:endParaRPr sz="2000"/>
          </a:p>
          <a:p>
            <a:pPr indent="0" lvl="0" marL="0" rtl="0" algn="l">
              <a:spcBef>
                <a:spcPts val="0"/>
              </a:spcBef>
              <a:spcAft>
                <a:spcPts val="0"/>
              </a:spcAft>
              <a:buNone/>
            </a:pPr>
            <a:r>
              <a:rPr lang="en" sz="2000"/>
              <a:t>信靠的人必不著急。</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以賽亞書 28:16</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3"/>
          <p:cNvSpPr txBox="1"/>
          <p:nvPr>
            <p:ph type="title"/>
          </p:nvPr>
        </p:nvSpPr>
        <p:spPr>
          <a:xfrm>
            <a:off x="3495950" y="978800"/>
            <a:ext cx="5445900" cy="326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As you come to him, </a:t>
            </a:r>
            <a:r>
              <a:rPr lang="en" sz="1600" u="sng">
                <a:solidFill>
                  <a:srgbClr val="FFFF00"/>
                </a:solidFill>
              </a:rPr>
              <a:t>a</a:t>
            </a:r>
            <a:r>
              <a:rPr lang="en" sz="1600">
                <a:solidFill>
                  <a:srgbClr val="FFFF00"/>
                </a:solidFill>
              </a:rPr>
              <a:t> living stone rejected by men</a:t>
            </a:r>
            <a:r>
              <a:rPr lang="en" sz="1600"/>
              <a:t> but in the sight of God chosen and precious, you yourselves like living stones are being built up as a spiritual house, to be a holy priesthood, to offer spiritual sacrifices acceptable to God through Jesus Christ. </a:t>
            </a:r>
            <a:r>
              <a:rPr lang="en" sz="1600">
                <a:solidFill>
                  <a:srgbClr val="FFFF00"/>
                </a:solidFill>
              </a:rPr>
              <a:t>For it stands in Scripture:</a:t>
            </a:r>
            <a:br>
              <a:rPr lang="en" sz="1600">
                <a:solidFill>
                  <a:srgbClr val="FFFF00"/>
                </a:solidFill>
              </a:rPr>
            </a:br>
            <a:r>
              <a:rPr lang="en" sz="1600">
                <a:solidFill>
                  <a:srgbClr val="FFFF00"/>
                </a:solidFill>
              </a:rPr>
              <a:t>“Behold, I am laying in Zion a stone,</a:t>
            </a:r>
            <a:endParaRPr sz="1600">
              <a:solidFill>
                <a:srgbClr val="FFFF00"/>
              </a:solidFill>
            </a:endParaRPr>
          </a:p>
          <a:p>
            <a:pPr indent="0" lvl="0" marL="0" rtl="0" algn="l">
              <a:spcBef>
                <a:spcPts val="0"/>
              </a:spcBef>
              <a:spcAft>
                <a:spcPts val="0"/>
              </a:spcAft>
              <a:buClr>
                <a:schemeClr val="dk1"/>
              </a:buClr>
              <a:buSzPts val="1100"/>
              <a:buFont typeface="Arial"/>
              <a:buNone/>
            </a:pPr>
            <a:r>
              <a:rPr lang="en" sz="1600">
                <a:solidFill>
                  <a:srgbClr val="FFFF00"/>
                </a:solidFill>
              </a:rPr>
              <a:t>a cornerstone chosen and precious,</a:t>
            </a:r>
            <a:endParaRPr sz="1600">
              <a:solidFill>
                <a:srgbClr val="FFFF00"/>
              </a:solidFill>
            </a:endParaRPr>
          </a:p>
          <a:p>
            <a:pPr indent="0" lvl="0" marL="0" rtl="0" algn="l">
              <a:spcBef>
                <a:spcPts val="0"/>
              </a:spcBef>
              <a:spcAft>
                <a:spcPts val="0"/>
              </a:spcAft>
              <a:buNone/>
            </a:pPr>
            <a:r>
              <a:rPr lang="en" sz="1600">
                <a:solidFill>
                  <a:srgbClr val="FFFF00"/>
                </a:solidFill>
              </a:rPr>
              <a:t>and whoever believes in him will not be put to shame.”</a:t>
            </a:r>
            <a:r>
              <a:rPr lang="en" sz="1600"/>
              <a:t> </a:t>
            </a:r>
            <a:endParaRPr sz="1600"/>
          </a:p>
          <a:p>
            <a:pPr indent="0" lvl="0" marL="0" rtl="0" algn="l">
              <a:spcBef>
                <a:spcPts val="0"/>
              </a:spcBef>
              <a:spcAft>
                <a:spcPts val="0"/>
              </a:spcAft>
              <a:buClr>
                <a:schemeClr val="dk1"/>
              </a:buClr>
              <a:buSzPts val="1100"/>
              <a:buFont typeface="Arial"/>
              <a:buNone/>
            </a:pPr>
            <a:r>
              <a:rPr lang="en" sz="1600"/>
              <a:t>1 Peter 2:4-6</a:t>
            </a:r>
            <a:endParaRPr sz="1600"/>
          </a:p>
          <a:p>
            <a:pPr indent="0" lvl="0" marL="0" rtl="0" algn="l">
              <a:spcBef>
                <a:spcPts val="0"/>
              </a:spcBef>
              <a:spcAft>
                <a:spcPts val="0"/>
              </a:spcAft>
              <a:buClr>
                <a:schemeClr val="dk1"/>
              </a:buClr>
              <a:buSzPts val="1100"/>
              <a:buFont typeface="Arial"/>
              <a:buNone/>
            </a:pPr>
            <a:r>
              <a:t/>
            </a:r>
            <a:endParaRPr sz="1600"/>
          </a:p>
          <a:p>
            <a:pPr indent="0" lvl="0" marL="0" rtl="0" algn="l">
              <a:spcBef>
                <a:spcPts val="0"/>
              </a:spcBef>
              <a:spcAft>
                <a:spcPts val="0"/>
              </a:spcAft>
              <a:buNone/>
            </a:pPr>
            <a:r>
              <a:rPr lang="en" sz="1600"/>
              <a:t>主乃</a:t>
            </a:r>
            <a:r>
              <a:rPr lang="en" sz="1600" u="sng">
                <a:solidFill>
                  <a:srgbClr val="FFFF00"/>
                </a:solidFill>
              </a:rPr>
              <a:t>活石</a:t>
            </a:r>
            <a:r>
              <a:rPr lang="en" sz="1600">
                <a:solidFill>
                  <a:srgbClr val="FFFF00"/>
                </a:solidFill>
              </a:rPr>
              <a:t>，固然是被人所棄的</a:t>
            </a:r>
            <a:r>
              <a:rPr lang="en" sz="1600"/>
              <a:t>，卻是被神所揀選、所寶貴的。你們來到主面前，也就像活石，被建造成為靈宮，作聖潔的祭司，藉著耶穌基督奉獻神所悅納的靈祭。</a:t>
            </a:r>
            <a:endParaRPr sz="1600"/>
          </a:p>
          <a:p>
            <a:pPr indent="0" lvl="0" marL="0" rtl="0" algn="l">
              <a:spcBef>
                <a:spcPts val="0"/>
              </a:spcBef>
              <a:spcAft>
                <a:spcPts val="0"/>
              </a:spcAft>
              <a:buNone/>
            </a:pPr>
            <a:r>
              <a:rPr lang="en" sz="1600">
                <a:solidFill>
                  <a:srgbClr val="FFFF00"/>
                </a:solidFill>
              </a:rPr>
              <a:t>因為經上說：看哪，我把所揀選、所寶貴的房角石安放在錫安；信靠他的人必不至於羞愧。</a:t>
            </a:r>
            <a:endParaRPr sz="1600">
              <a:solidFill>
                <a:srgbClr val="FFFF00"/>
              </a:solidFill>
            </a:endParaRPr>
          </a:p>
          <a:p>
            <a:pPr indent="0" lvl="0" marL="0" rtl="0" algn="l">
              <a:spcBef>
                <a:spcPts val="0"/>
              </a:spcBef>
              <a:spcAft>
                <a:spcPts val="0"/>
              </a:spcAft>
              <a:buNone/>
            </a:pPr>
            <a:r>
              <a:rPr lang="en" sz="1600"/>
              <a:t>彼得前書 2:4-6</a:t>
            </a:r>
            <a:endParaRPr sz="1400"/>
          </a:p>
        </p:txBody>
      </p:sp>
      <p:pic>
        <p:nvPicPr>
          <p:cNvPr id="171" name="Google Shape;171;p33"/>
          <p:cNvPicPr preferRelativeResize="0"/>
          <p:nvPr/>
        </p:nvPicPr>
        <p:blipFill>
          <a:blip r:embed="rId4">
            <a:alphaModFix/>
          </a:blip>
          <a:stretch>
            <a:fillRect/>
          </a:stretch>
        </p:blipFill>
        <p:spPr>
          <a:xfrm>
            <a:off x="799438" y="497075"/>
            <a:ext cx="2167025" cy="2642172"/>
          </a:xfrm>
          <a:prstGeom prst="rect">
            <a:avLst/>
          </a:prstGeom>
          <a:noFill/>
          <a:ln>
            <a:noFill/>
          </a:ln>
        </p:spPr>
      </p:pic>
      <p:pic>
        <p:nvPicPr>
          <p:cNvPr descr="Image result for corner stone bible" id="172" name="Google Shape;172;p33"/>
          <p:cNvPicPr preferRelativeResize="0"/>
          <p:nvPr/>
        </p:nvPicPr>
        <p:blipFill>
          <a:blip r:embed="rId5">
            <a:alphaModFix/>
          </a:blip>
          <a:stretch>
            <a:fillRect/>
          </a:stretch>
        </p:blipFill>
        <p:spPr>
          <a:xfrm>
            <a:off x="786665" y="2619099"/>
            <a:ext cx="2192569" cy="206882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pic>
        <p:nvPicPr>
          <p:cNvPr id="177" name="Google Shape;177;p34"/>
          <p:cNvPicPr preferRelativeResize="0"/>
          <p:nvPr/>
        </p:nvPicPr>
        <p:blipFill>
          <a:blip r:embed="rId3">
            <a:alphaModFix/>
          </a:blip>
          <a:stretch>
            <a:fillRect/>
          </a:stretch>
        </p:blipFill>
        <p:spPr>
          <a:xfrm>
            <a:off x="247975" y="1282000"/>
            <a:ext cx="3106350" cy="2070900"/>
          </a:xfrm>
          <a:prstGeom prst="rect">
            <a:avLst/>
          </a:prstGeom>
          <a:noFill/>
          <a:ln>
            <a:noFill/>
          </a:ln>
        </p:spPr>
      </p:pic>
      <p:sp>
        <p:nvSpPr>
          <p:cNvPr id="178" name="Google Shape;178;p34"/>
          <p:cNvSpPr txBox="1"/>
          <p:nvPr>
            <p:ph type="title"/>
          </p:nvPr>
        </p:nvSpPr>
        <p:spPr>
          <a:xfrm>
            <a:off x="3495950" y="978800"/>
            <a:ext cx="5445900" cy="326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As you come to him,</a:t>
            </a:r>
            <a:r>
              <a:rPr lang="en" sz="1600">
                <a:solidFill>
                  <a:srgbClr val="FFFF00"/>
                </a:solidFill>
              </a:rPr>
              <a:t> </a:t>
            </a:r>
            <a:r>
              <a:rPr lang="en" sz="1600" u="sng">
                <a:solidFill>
                  <a:srgbClr val="FFFF00"/>
                </a:solidFill>
              </a:rPr>
              <a:t>a living stone</a:t>
            </a:r>
            <a:r>
              <a:rPr lang="en" sz="1600"/>
              <a:t> rejected by men but in the sight of God chosen and precious, you yourselves </a:t>
            </a:r>
            <a:r>
              <a:rPr lang="en" sz="1600">
                <a:solidFill>
                  <a:srgbClr val="FFFF00"/>
                </a:solidFill>
              </a:rPr>
              <a:t>like living stones</a:t>
            </a:r>
            <a:r>
              <a:rPr lang="en" sz="1600"/>
              <a:t> </a:t>
            </a:r>
            <a:r>
              <a:rPr lang="en" sz="1600">
                <a:solidFill>
                  <a:srgbClr val="FFFF00"/>
                </a:solidFill>
              </a:rPr>
              <a:t>are being built up</a:t>
            </a:r>
            <a:r>
              <a:rPr lang="en" sz="1600"/>
              <a:t> a</a:t>
            </a:r>
            <a:r>
              <a:rPr lang="en" sz="1600">
                <a:solidFill>
                  <a:srgbClr val="FFFF00"/>
                </a:solidFill>
              </a:rPr>
              <a:t>s a spiritual house,</a:t>
            </a:r>
            <a:r>
              <a:rPr lang="en" sz="1600">
                <a:solidFill>
                  <a:srgbClr val="FFFFFF"/>
                </a:solidFill>
              </a:rPr>
              <a:t> to be a holy priesthood, to offer spiritual sacrifices</a:t>
            </a:r>
            <a:r>
              <a:rPr lang="en" sz="1600">
                <a:solidFill>
                  <a:srgbClr val="FFFF00"/>
                </a:solidFill>
              </a:rPr>
              <a:t> </a:t>
            </a:r>
            <a:r>
              <a:rPr lang="en" sz="1600"/>
              <a:t>acceptable to God through Jesus Christ. For it stands in Scripture:</a:t>
            </a:r>
            <a:br>
              <a:rPr lang="en" sz="1600"/>
            </a:br>
            <a:r>
              <a:rPr lang="en" sz="1600"/>
              <a:t>“Behold, I am laying in Zion a stone,</a:t>
            </a:r>
            <a:endParaRPr sz="1600"/>
          </a:p>
          <a:p>
            <a:pPr indent="0" lvl="0" marL="0" rtl="0" algn="l">
              <a:spcBef>
                <a:spcPts val="0"/>
              </a:spcBef>
              <a:spcAft>
                <a:spcPts val="0"/>
              </a:spcAft>
              <a:buClr>
                <a:schemeClr val="dk1"/>
              </a:buClr>
              <a:buSzPts val="1100"/>
              <a:buFont typeface="Arial"/>
              <a:buNone/>
            </a:pPr>
            <a:r>
              <a:rPr lang="en" sz="1600"/>
              <a:t>a cornerstone chosen and precious,</a:t>
            </a:r>
            <a:endParaRPr sz="1600"/>
          </a:p>
          <a:p>
            <a:pPr indent="0" lvl="0" marL="0" rtl="0" algn="l">
              <a:spcBef>
                <a:spcPts val="0"/>
              </a:spcBef>
              <a:spcAft>
                <a:spcPts val="0"/>
              </a:spcAft>
              <a:buNone/>
            </a:pPr>
            <a:r>
              <a:rPr lang="en" sz="1600"/>
              <a:t>and whoever believes in him will not be put to shame.” </a:t>
            </a:r>
            <a:endParaRPr sz="1600"/>
          </a:p>
          <a:p>
            <a:pPr indent="0" lvl="0" marL="0" rtl="0" algn="l">
              <a:spcBef>
                <a:spcPts val="0"/>
              </a:spcBef>
              <a:spcAft>
                <a:spcPts val="0"/>
              </a:spcAft>
              <a:buClr>
                <a:schemeClr val="dk1"/>
              </a:buClr>
              <a:buSzPts val="1100"/>
              <a:buFont typeface="Arial"/>
              <a:buNone/>
            </a:pPr>
            <a:r>
              <a:rPr lang="en" sz="1600"/>
              <a:t>1 Peter 2:4-6</a:t>
            </a:r>
            <a:endParaRPr sz="1600"/>
          </a:p>
          <a:p>
            <a:pPr indent="0" lvl="0" marL="0" rtl="0" algn="l">
              <a:spcBef>
                <a:spcPts val="0"/>
              </a:spcBef>
              <a:spcAft>
                <a:spcPts val="0"/>
              </a:spcAft>
              <a:buClr>
                <a:schemeClr val="dk1"/>
              </a:buClr>
              <a:buSzPts val="1100"/>
              <a:buFont typeface="Arial"/>
              <a:buNone/>
            </a:pPr>
            <a:r>
              <a:t/>
            </a:r>
            <a:endParaRPr sz="1600"/>
          </a:p>
          <a:p>
            <a:pPr indent="0" lvl="0" marL="0" rtl="0" algn="l">
              <a:spcBef>
                <a:spcPts val="0"/>
              </a:spcBef>
              <a:spcAft>
                <a:spcPts val="0"/>
              </a:spcAft>
              <a:buNone/>
            </a:pPr>
            <a:r>
              <a:rPr lang="en" sz="1600"/>
              <a:t>主乃</a:t>
            </a:r>
            <a:r>
              <a:rPr lang="en" sz="1600">
                <a:solidFill>
                  <a:srgbClr val="FFFF00"/>
                </a:solidFill>
              </a:rPr>
              <a:t>活石</a:t>
            </a:r>
            <a:r>
              <a:rPr lang="en" sz="1600"/>
              <a:t>，固然是被人所棄的，卻是被神所揀選、所寶貴的。你們來到主面前，</a:t>
            </a:r>
            <a:r>
              <a:rPr lang="en" sz="1600">
                <a:solidFill>
                  <a:srgbClr val="FFFF00"/>
                </a:solidFill>
              </a:rPr>
              <a:t>也就像活石，被建造成為靈宮</a:t>
            </a:r>
            <a:r>
              <a:rPr lang="en" sz="1600"/>
              <a:t>，作聖潔的祭司，藉著耶穌基督奉獻神所悅納的靈祭。</a:t>
            </a:r>
            <a:endParaRPr sz="1600"/>
          </a:p>
          <a:p>
            <a:pPr indent="0" lvl="0" marL="0" rtl="0" algn="l">
              <a:spcBef>
                <a:spcPts val="0"/>
              </a:spcBef>
              <a:spcAft>
                <a:spcPts val="0"/>
              </a:spcAft>
              <a:buNone/>
            </a:pPr>
            <a:r>
              <a:rPr lang="en" sz="1600"/>
              <a:t>因為經上說：看哪，我把所揀選、所寶貴的房角石安放在錫安；信靠他的人必不至於羞愧。</a:t>
            </a:r>
            <a:endParaRPr sz="1600"/>
          </a:p>
          <a:p>
            <a:pPr indent="0" lvl="0" marL="0" rtl="0" algn="l">
              <a:spcBef>
                <a:spcPts val="0"/>
              </a:spcBef>
              <a:spcAft>
                <a:spcPts val="0"/>
              </a:spcAft>
              <a:buNone/>
            </a:pPr>
            <a:r>
              <a:rPr lang="en" sz="1600"/>
              <a:t>彼得前書 2:4-6</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descr="Granite Close Up" id="183" name="Google Shape;183;p35"/>
          <p:cNvPicPr preferRelativeResize="0"/>
          <p:nvPr/>
        </p:nvPicPr>
        <p:blipFill>
          <a:blip r:embed="rId3">
            <a:alphaModFix/>
          </a:blip>
          <a:stretch>
            <a:fillRect/>
          </a:stretch>
        </p:blipFill>
        <p:spPr>
          <a:xfrm>
            <a:off x="598875" y="457650"/>
            <a:ext cx="2421376" cy="2165048"/>
          </a:xfrm>
          <a:prstGeom prst="rect">
            <a:avLst/>
          </a:prstGeom>
          <a:noFill/>
          <a:ln>
            <a:noFill/>
          </a:ln>
        </p:spPr>
      </p:pic>
      <p:pic>
        <p:nvPicPr>
          <p:cNvPr descr="Image result for solomon temple" id="184" name="Google Shape;184;p35"/>
          <p:cNvPicPr preferRelativeResize="0"/>
          <p:nvPr/>
        </p:nvPicPr>
        <p:blipFill>
          <a:blip r:embed="rId4">
            <a:alphaModFix/>
          </a:blip>
          <a:stretch>
            <a:fillRect/>
          </a:stretch>
        </p:blipFill>
        <p:spPr>
          <a:xfrm>
            <a:off x="564575" y="2863225"/>
            <a:ext cx="2455674" cy="1822625"/>
          </a:xfrm>
          <a:prstGeom prst="rect">
            <a:avLst/>
          </a:prstGeom>
          <a:noFill/>
          <a:ln>
            <a:noFill/>
          </a:ln>
        </p:spPr>
      </p:pic>
      <p:sp>
        <p:nvSpPr>
          <p:cNvPr id="185" name="Google Shape;185;p35"/>
          <p:cNvSpPr txBox="1"/>
          <p:nvPr>
            <p:ph type="title"/>
          </p:nvPr>
        </p:nvSpPr>
        <p:spPr>
          <a:xfrm>
            <a:off x="3495950" y="978800"/>
            <a:ext cx="5445900" cy="326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As you come to him, a living stone rejected by men but in the sight of God chosen and precious, you yourselves like living stones are </a:t>
            </a:r>
            <a:r>
              <a:rPr lang="en" sz="1600">
                <a:solidFill>
                  <a:srgbClr val="FFFF00"/>
                </a:solidFill>
              </a:rPr>
              <a:t>being built up as a spiritual house, to be a holy priesthood, to offer spiritual sacrifices acceptable to God through Jesus Christ.</a:t>
            </a:r>
            <a:r>
              <a:rPr lang="en" sz="1600"/>
              <a:t> For it stands in Scripture:</a:t>
            </a:r>
            <a:br>
              <a:rPr lang="en" sz="1600"/>
            </a:br>
            <a:r>
              <a:rPr lang="en" sz="1600"/>
              <a:t>“Behold, I am laying in Zion a stone,</a:t>
            </a:r>
            <a:endParaRPr sz="1600"/>
          </a:p>
          <a:p>
            <a:pPr indent="0" lvl="0" marL="0" rtl="0" algn="l">
              <a:spcBef>
                <a:spcPts val="0"/>
              </a:spcBef>
              <a:spcAft>
                <a:spcPts val="0"/>
              </a:spcAft>
              <a:buClr>
                <a:schemeClr val="dk1"/>
              </a:buClr>
              <a:buSzPts val="1100"/>
              <a:buFont typeface="Arial"/>
              <a:buNone/>
            </a:pPr>
            <a:r>
              <a:rPr lang="en" sz="1600"/>
              <a:t>a cornerstone chosen and precious,</a:t>
            </a:r>
            <a:endParaRPr sz="1600"/>
          </a:p>
          <a:p>
            <a:pPr indent="0" lvl="0" marL="0" rtl="0" algn="l">
              <a:spcBef>
                <a:spcPts val="0"/>
              </a:spcBef>
              <a:spcAft>
                <a:spcPts val="0"/>
              </a:spcAft>
              <a:buNone/>
            </a:pPr>
            <a:r>
              <a:rPr lang="en" sz="1600"/>
              <a:t>and whoever believes in him will not be put to shame.” </a:t>
            </a:r>
            <a:endParaRPr sz="1600"/>
          </a:p>
          <a:p>
            <a:pPr indent="0" lvl="0" marL="0" rtl="0" algn="l">
              <a:spcBef>
                <a:spcPts val="0"/>
              </a:spcBef>
              <a:spcAft>
                <a:spcPts val="0"/>
              </a:spcAft>
              <a:buClr>
                <a:schemeClr val="dk1"/>
              </a:buClr>
              <a:buSzPts val="1100"/>
              <a:buFont typeface="Arial"/>
              <a:buNone/>
            </a:pPr>
            <a:r>
              <a:rPr lang="en" sz="1600"/>
              <a:t>1 Peter 2:4-6</a:t>
            </a:r>
            <a:endParaRPr sz="1600"/>
          </a:p>
          <a:p>
            <a:pPr indent="0" lvl="0" marL="0" rtl="0" algn="l">
              <a:spcBef>
                <a:spcPts val="0"/>
              </a:spcBef>
              <a:spcAft>
                <a:spcPts val="0"/>
              </a:spcAft>
              <a:buClr>
                <a:schemeClr val="dk1"/>
              </a:buClr>
              <a:buSzPts val="1100"/>
              <a:buFont typeface="Arial"/>
              <a:buNone/>
            </a:pPr>
            <a:r>
              <a:t/>
            </a:r>
            <a:endParaRPr sz="1600"/>
          </a:p>
          <a:p>
            <a:pPr indent="0" lvl="0" marL="0" rtl="0" algn="l">
              <a:spcBef>
                <a:spcPts val="0"/>
              </a:spcBef>
              <a:spcAft>
                <a:spcPts val="0"/>
              </a:spcAft>
              <a:buNone/>
            </a:pPr>
            <a:r>
              <a:rPr lang="en" sz="1600"/>
              <a:t>主乃活石，固然是被人所棄的，卻是被神所揀選、所寶貴的。你們來到主面前，</a:t>
            </a:r>
            <a:r>
              <a:rPr lang="en" sz="1600">
                <a:solidFill>
                  <a:srgbClr val="FFFF00"/>
                </a:solidFill>
              </a:rPr>
              <a:t>也就像活石，被建造成為靈宮，作聖潔的祭司，藉著耶穌基督奉獻神所悅納的靈祭</a:t>
            </a:r>
            <a:r>
              <a:rPr lang="en" sz="1600"/>
              <a:t>。</a:t>
            </a:r>
            <a:endParaRPr sz="1600"/>
          </a:p>
          <a:p>
            <a:pPr indent="0" lvl="0" marL="0" rtl="0" algn="l">
              <a:spcBef>
                <a:spcPts val="0"/>
              </a:spcBef>
              <a:spcAft>
                <a:spcPts val="0"/>
              </a:spcAft>
              <a:buNone/>
            </a:pPr>
            <a:r>
              <a:rPr lang="en" sz="1600"/>
              <a:t>因為經上說：看哪，我把所揀選、所寶貴的房角石安放在錫安；信靠他的人必不至於羞愧。</a:t>
            </a:r>
            <a:endParaRPr sz="1600"/>
          </a:p>
          <a:p>
            <a:pPr indent="0" lvl="0" marL="0" rtl="0" algn="l">
              <a:spcBef>
                <a:spcPts val="0"/>
              </a:spcBef>
              <a:spcAft>
                <a:spcPts val="0"/>
              </a:spcAft>
              <a:buNone/>
            </a:pPr>
            <a:r>
              <a:rPr lang="en" sz="1600"/>
              <a:t>彼得前書 2:4-6</a:t>
            </a: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descr="Image result for corner stone bible" id="190" name="Google Shape;190;p36"/>
          <p:cNvPicPr preferRelativeResize="0"/>
          <p:nvPr/>
        </p:nvPicPr>
        <p:blipFill>
          <a:blip r:embed="rId3">
            <a:alphaModFix/>
          </a:blip>
          <a:stretch>
            <a:fillRect/>
          </a:stretch>
        </p:blipFill>
        <p:spPr>
          <a:xfrm>
            <a:off x="549428" y="292999"/>
            <a:ext cx="2192569" cy="2068829"/>
          </a:xfrm>
          <a:prstGeom prst="rect">
            <a:avLst/>
          </a:prstGeom>
          <a:noFill/>
          <a:ln>
            <a:noFill/>
          </a:ln>
        </p:spPr>
      </p:pic>
      <p:pic>
        <p:nvPicPr>
          <p:cNvPr id="191" name="Google Shape;191;p36"/>
          <p:cNvPicPr preferRelativeResize="0"/>
          <p:nvPr/>
        </p:nvPicPr>
        <p:blipFill>
          <a:blip r:embed="rId4">
            <a:alphaModFix/>
          </a:blip>
          <a:stretch>
            <a:fillRect/>
          </a:stretch>
        </p:blipFill>
        <p:spPr>
          <a:xfrm>
            <a:off x="174350" y="3957900"/>
            <a:ext cx="3061295" cy="1113200"/>
          </a:xfrm>
          <a:prstGeom prst="rect">
            <a:avLst/>
          </a:prstGeom>
          <a:noFill/>
          <a:ln>
            <a:noFill/>
          </a:ln>
        </p:spPr>
      </p:pic>
      <p:pic>
        <p:nvPicPr>
          <p:cNvPr id="192" name="Google Shape;192;p36"/>
          <p:cNvPicPr preferRelativeResize="0"/>
          <p:nvPr/>
        </p:nvPicPr>
        <p:blipFill>
          <a:blip r:embed="rId5">
            <a:alphaModFix/>
          </a:blip>
          <a:stretch>
            <a:fillRect/>
          </a:stretch>
        </p:blipFill>
        <p:spPr>
          <a:xfrm>
            <a:off x="174350" y="2436820"/>
            <a:ext cx="3061300" cy="1446093"/>
          </a:xfrm>
          <a:prstGeom prst="rect">
            <a:avLst/>
          </a:prstGeom>
          <a:noFill/>
          <a:ln>
            <a:noFill/>
          </a:ln>
        </p:spPr>
      </p:pic>
      <p:sp>
        <p:nvSpPr>
          <p:cNvPr id="193" name="Google Shape;193;p36"/>
          <p:cNvSpPr txBox="1"/>
          <p:nvPr>
            <p:ph type="title"/>
          </p:nvPr>
        </p:nvSpPr>
        <p:spPr>
          <a:xfrm>
            <a:off x="3495950" y="978800"/>
            <a:ext cx="5445900" cy="326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As you come to him, a living stone rejected by men but in the sight of God chosen and precious, you yourselves like living stones are being built up as a spiritual house, to be a holy priesthood, to offer spiritual sacrifices acceptable to God through Jesus Christ. For it stands in Scripture:</a:t>
            </a:r>
            <a:br>
              <a:rPr lang="en" sz="1600"/>
            </a:br>
            <a:r>
              <a:rPr lang="en" sz="1600">
                <a:solidFill>
                  <a:srgbClr val="FFFF00"/>
                </a:solidFill>
              </a:rPr>
              <a:t>“Behold, I am laying in Zion a stone,</a:t>
            </a:r>
            <a:endParaRPr sz="1600">
              <a:solidFill>
                <a:srgbClr val="FFFF00"/>
              </a:solidFill>
            </a:endParaRPr>
          </a:p>
          <a:p>
            <a:pPr indent="0" lvl="0" marL="0" rtl="0" algn="l">
              <a:spcBef>
                <a:spcPts val="0"/>
              </a:spcBef>
              <a:spcAft>
                <a:spcPts val="0"/>
              </a:spcAft>
              <a:buClr>
                <a:schemeClr val="dk1"/>
              </a:buClr>
              <a:buSzPts val="1100"/>
              <a:buFont typeface="Arial"/>
              <a:buNone/>
            </a:pPr>
            <a:r>
              <a:rPr lang="en" sz="1600">
                <a:solidFill>
                  <a:srgbClr val="FFFF00"/>
                </a:solidFill>
              </a:rPr>
              <a:t>a cornerstone chosen and precious,</a:t>
            </a:r>
            <a:endParaRPr sz="1600">
              <a:solidFill>
                <a:srgbClr val="FFFF00"/>
              </a:solidFill>
            </a:endParaRPr>
          </a:p>
          <a:p>
            <a:pPr indent="0" lvl="0" marL="0" rtl="0" algn="l">
              <a:spcBef>
                <a:spcPts val="0"/>
              </a:spcBef>
              <a:spcAft>
                <a:spcPts val="0"/>
              </a:spcAft>
              <a:buNone/>
            </a:pPr>
            <a:r>
              <a:rPr lang="en" sz="1600">
                <a:solidFill>
                  <a:srgbClr val="FFFF00"/>
                </a:solidFill>
              </a:rPr>
              <a:t>and whoever believes in him will not be put to shame.</a:t>
            </a:r>
            <a:r>
              <a:rPr lang="en" sz="1600"/>
              <a:t>” </a:t>
            </a:r>
            <a:endParaRPr sz="1600"/>
          </a:p>
          <a:p>
            <a:pPr indent="0" lvl="0" marL="0" rtl="0" algn="l">
              <a:spcBef>
                <a:spcPts val="0"/>
              </a:spcBef>
              <a:spcAft>
                <a:spcPts val="0"/>
              </a:spcAft>
              <a:buClr>
                <a:schemeClr val="dk1"/>
              </a:buClr>
              <a:buSzPts val="1100"/>
              <a:buFont typeface="Arial"/>
              <a:buNone/>
            </a:pPr>
            <a:r>
              <a:rPr lang="en" sz="1600"/>
              <a:t>1 Peter 2:4-6</a:t>
            </a:r>
            <a:endParaRPr sz="1600"/>
          </a:p>
          <a:p>
            <a:pPr indent="0" lvl="0" marL="0" rtl="0" algn="l">
              <a:spcBef>
                <a:spcPts val="0"/>
              </a:spcBef>
              <a:spcAft>
                <a:spcPts val="0"/>
              </a:spcAft>
              <a:buClr>
                <a:schemeClr val="dk1"/>
              </a:buClr>
              <a:buSzPts val="1100"/>
              <a:buFont typeface="Arial"/>
              <a:buNone/>
            </a:pPr>
            <a:r>
              <a:t/>
            </a:r>
            <a:endParaRPr sz="1600"/>
          </a:p>
          <a:p>
            <a:pPr indent="0" lvl="0" marL="0" rtl="0" algn="l">
              <a:spcBef>
                <a:spcPts val="0"/>
              </a:spcBef>
              <a:spcAft>
                <a:spcPts val="0"/>
              </a:spcAft>
              <a:buNone/>
            </a:pPr>
            <a:r>
              <a:rPr lang="en" sz="1600"/>
              <a:t>主乃活石，固然是被人所棄的，卻是被神所揀選、所寶貴的。你們來到主面前，也就像活石，被建造成為靈宮，作聖潔的祭司，藉著耶穌基督奉獻神所悅納的靈祭。</a:t>
            </a:r>
            <a:endParaRPr sz="1600"/>
          </a:p>
          <a:p>
            <a:pPr indent="0" lvl="0" marL="0" rtl="0" algn="l">
              <a:spcBef>
                <a:spcPts val="0"/>
              </a:spcBef>
              <a:spcAft>
                <a:spcPts val="0"/>
              </a:spcAft>
              <a:buNone/>
            </a:pPr>
            <a:r>
              <a:rPr lang="en" sz="1600">
                <a:solidFill>
                  <a:srgbClr val="FFFF00"/>
                </a:solidFill>
              </a:rPr>
              <a:t>因為經上說：看哪，我把所揀選、所寶貴的房角石安放在錫安；信靠他的人必不至於羞愧。</a:t>
            </a:r>
            <a:endParaRPr sz="1600">
              <a:solidFill>
                <a:srgbClr val="FFFF00"/>
              </a:solidFill>
            </a:endParaRPr>
          </a:p>
          <a:p>
            <a:pPr indent="0" lvl="0" marL="0" rtl="0" algn="l">
              <a:spcBef>
                <a:spcPts val="0"/>
              </a:spcBef>
              <a:spcAft>
                <a:spcPts val="0"/>
              </a:spcAft>
              <a:buNone/>
            </a:pPr>
            <a:r>
              <a:rPr lang="en" sz="1600"/>
              <a:t>彼得前書 2:4-6</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descr="Image result for solomon temple" id="198" name="Google Shape;198;p37"/>
          <p:cNvPicPr preferRelativeResize="0"/>
          <p:nvPr/>
        </p:nvPicPr>
        <p:blipFill>
          <a:blip r:embed="rId3">
            <a:alphaModFix/>
          </a:blip>
          <a:stretch>
            <a:fillRect/>
          </a:stretch>
        </p:blipFill>
        <p:spPr>
          <a:xfrm>
            <a:off x="277425" y="2854650"/>
            <a:ext cx="2718500" cy="1834075"/>
          </a:xfrm>
          <a:prstGeom prst="rect">
            <a:avLst/>
          </a:prstGeom>
          <a:noFill/>
          <a:ln>
            <a:noFill/>
          </a:ln>
        </p:spPr>
      </p:pic>
      <p:pic>
        <p:nvPicPr>
          <p:cNvPr descr="Image result for corner stone bible" id="199" name="Google Shape;199;p37"/>
          <p:cNvPicPr preferRelativeResize="0"/>
          <p:nvPr/>
        </p:nvPicPr>
        <p:blipFill>
          <a:blip r:embed="rId4">
            <a:alphaModFix/>
          </a:blip>
          <a:stretch>
            <a:fillRect/>
          </a:stretch>
        </p:blipFill>
        <p:spPr>
          <a:xfrm>
            <a:off x="277424" y="454775"/>
            <a:ext cx="2718500" cy="2565066"/>
          </a:xfrm>
          <a:prstGeom prst="rect">
            <a:avLst/>
          </a:prstGeom>
          <a:noFill/>
          <a:ln>
            <a:noFill/>
          </a:ln>
        </p:spPr>
      </p:pic>
      <p:sp>
        <p:nvSpPr>
          <p:cNvPr id="200" name="Google Shape;200;p37"/>
          <p:cNvSpPr txBox="1"/>
          <p:nvPr>
            <p:ph type="title"/>
          </p:nvPr>
        </p:nvSpPr>
        <p:spPr>
          <a:xfrm>
            <a:off x="3495950" y="978800"/>
            <a:ext cx="5445900" cy="326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t>As you come to him, a living stone rejected by men but in the sight of God chosen and precious, you yourselves like living stones are being built up as a spiritual house, to be a holy priesthood, to offer spiritual sacrifices acceptable to God through Jesus Christ. For it stands in Scripture:</a:t>
            </a:r>
            <a:br>
              <a:rPr lang="en" sz="1600"/>
            </a:br>
            <a:r>
              <a:rPr lang="en" sz="1600"/>
              <a:t>“</a:t>
            </a:r>
            <a:r>
              <a:rPr lang="en" sz="1600">
                <a:solidFill>
                  <a:srgbClr val="FFFF00"/>
                </a:solidFill>
              </a:rPr>
              <a:t>Behold, I am laying in Zion a stone,</a:t>
            </a:r>
            <a:endParaRPr sz="1600">
              <a:solidFill>
                <a:srgbClr val="FFFF00"/>
              </a:solidFill>
            </a:endParaRPr>
          </a:p>
          <a:p>
            <a:pPr indent="0" lvl="0" marL="0" rtl="0" algn="l">
              <a:spcBef>
                <a:spcPts val="0"/>
              </a:spcBef>
              <a:spcAft>
                <a:spcPts val="0"/>
              </a:spcAft>
              <a:buClr>
                <a:schemeClr val="dk1"/>
              </a:buClr>
              <a:buSzPts val="1100"/>
              <a:buFont typeface="Arial"/>
              <a:buNone/>
            </a:pPr>
            <a:r>
              <a:rPr lang="en" sz="1600">
                <a:solidFill>
                  <a:srgbClr val="FFFF00"/>
                </a:solidFill>
              </a:rPr>
              <a:t>a cornerstone chosen and precious,</a:t>
            </a:r>
            <a:endParaRPr sz="1600">
              <a:solidFill>
                <a:srgbClr val="FFFF00"/>
              </a:solidFill>
            </a:endParaRPr>
          </a:p>
          <a:p>
            <a:pPr indent="0" lvl="0" marL="0" rtl="0" algn="l">
              <a:spcBef>
                <a:spcPts val="0"/>
              </a:spcBef>
              <a:spcAft>
                <a:spcPts val="0"/>
              </a:spcAft>
              <a:buNone/>
            </a:pPr>
            <a:r>
              <a:rPr lang="en" sz="1600"/>
              <a:t>and whoever believes in him will not be put to shame.” </a:t>
            </a:r>
            <a:endParaRPr sz="1600"/>
          </a:p>
          <a:p>
            <a:pPr indent="0" lvl="0" marL="0" rtl="0" algn="l">
              <a:spcBef>
                <a:spcPts val="0"/>
              </a:spcBef>
              <a:spcAft>
                <a:spcPts val="0"/>
              </a:spcAft>
              <a:buClr>
                <a:schemeClr val="dk1"/>
              </a:buClr>
              <a:buSzPts val="1100"/>
              <a:buFont typeface="Arial"/>
              <a:buNone/>
            </a:pPr>
            <a:r>
              <a:rPr lang="en" sz="1600"/>
              <a:t>1 Peter 2:4-6</a:t>
            </a:r>
            <a:endParaRPr sz="1600"/>
          </a:p>
          <a:p>
            <a:pPr indent="0" lvl="0" marL="0" rtl="0" algn="l">
              <a:spcBef>
                <a:spcPts val="0"/>
              </a:spcBef>
              <a:spcAft>
                <a:spcPts val="0"/>
              </a:spcAft>
              <a:buClr>
                <a:schemeClr val="dk1"/>
              </a:buClr>
              <a:buSzPts val="1100"/>
              <a:buFont typeface="Arial"/>
              <a:buNone/>
            </a:pPr>
            <a:r>
              <a:t/>
            </a:r>
            <a:endParaRPr sz="1600"/>
          </a:p>
          <a:p>
            <a:pPr indent="0" lvl="0" marL="0" rtl="0" algn="l">
              <a:spcBef>
                <a:spcPts val="0"/>
              </a:spcBef>
              <a:spcAft>
                <a:spcPts val="0"/>
              </a:spcAft>
              <a:buNone/>
            </a:pPr>
            <a:r>
              <a:rPr lang="en" sz="1600"/>
              <a:t>主乃活石，固然是被人所棄的，卻是被神所揀選、所寶貴的。你們來到主面前，也就像活石，被建造成為靈宮，作聖潔的祭司，藉著耶穌基督奉獻神所悅納的靈祭。</a:t>
            </a:r>
            <a:endParaRPr sz="1600"/>
          </a:p>
          <a:p>
            <a:pPr indent="0" lvl="0" marL="0" rtl="0" algn="l">
              <a:spcBef>
                <a:spcPts val="0"/>
              </a:spcBef>
              <a:spcAft>
                <a:spcPts val="0"/>
              </a:spcAft>
              <a:buNone/>
            </a:pPr>
            <a:r>
              <a:rPr lang="en" sz="1600"/>
              <a:t>因為經上說：</a:t>
            </a:r>
            <a:r>
              <a:rPr lang="en" sz="1600">
                <a:solidFill>
                  <a:srgbClr val="FFFF00"/>
                </a:solidFill>
              </a:rPr>
              <a:t>看哪，我把所揀選、所寶貴的房角石安放在錫安</a:t>
            </a:r>
            <a:r>
              <a:rPr lang="en" sz="1600"/>
              <a:t>；信靠他的人必不至於羞愧。</a:t>
            </a:r>
            <a:endParaRPr sz="1600"/>
          </a:p>
          <a:p>
            <a:pPr indent="0" lvl="0" marL="0" rtl="0" algn="l">
              <a:spcBef>
                <a:spcPts val="0"/>
              </a:spcBef>
              <a:spcAft>
                <a:spcPts val="0"/>
              </a:spcAft>
              <a:buNone/>
            </a:pPr>
            <a:r>
              <a:rPr lang="en" sz="1600"/>
              <a:t>彼得前書 2:4-6</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pic>
        <p:nvPicPr>
          <p:cNvPr id="205" name="Google Shape;205;p38"/>
          <p:cNvPicPr preferRelativeResize="0"/>
          <p:nvPr/>
        </p:nvPicPr>
        <p:blipFill>
          <a:blip r:embed="rId3">
            <a:alphaModFix/>
          </a:blip>
          <a:stretch>
            <a:fillRect/>
          </a:stretch>
        </p:blipFill>
        <p:spPr>
          <a:xfrm>
            <a:off x="551525" y="661575"/>
            <a:ext cx="2513875" cy="1675925"/>
          </a:xfrm>
          <a:prstGeom prst="rect">
            <a:avLst/>
          </a:prstGeom>
          <a:noFill/>
          <a:ln>
            <a:noFill/>
          </a:ln>
        </p:spPr>
      </p:pic>
      <p:pic>
        <p:nvPicPr>
          <p:cNvPr descr="Image result for The latter glory of this house shall be greater than the former, says the Lord of hosts. And in this place I will give peace, declares the Lord of hosts.’”" id="206" name="Google Shape;206;p38"/>
          <p:cNvPicPr preferRelativeResize="0"/>
          <p:nvPr/>
        </p:nvPicPr>
        <p:blipFill>
          <a:blip r:embed="rId4">
            <a:alphaModFix amt="58999"/>
          </a:blip>
          <a:stretch>
            <a:fillRect/>
          </a:stretch>
        </p:blipFill>
        <p:spPr>
          <a:xfrm>
            <a:off x="5335100" y="387075"/>
            <a:ext cx="3526725" cy="2657475"/>
          </a:xfrm>
          <a:prstGeom prst="rect">
            <a:avLst/>
          </a:prstGeom>
          <a:noFill/>
          <a:ln>
            <a:noFill/>
          </a:ln>
          <a:effectLst>
            <a:outerShdw blurRad="57150" rotWithShape="0" algn="bl" dir="5400000" dist="19050">
              <a:srgbClr val="000000">
                <a:alpha val="50000"/>
              </a:srgbClr>
            </a:outerShdw>
          </a:effectLst>
        </p:spPr>
      </p:pic>
      <p:pic>
        <p:nvPicPr>
          <p:cNvPr descr="Image result for solomon temple" id="207" name="Google Shape;207;p38"/>
          <p:cNvPicPr preferRelativeResize="0"/>
          <p:nvPr/>
        </p:nvPicPr>
        <p:blipFill>
          <a:blip r:embed="rId5">
            <a:alphaModFix/>
          </a:blip>
          <a:stretch>
            <a:fillRect/>
          </a:stretch>
        </p:blipFill>
        <p:spPr>
          <a:xfrm>
            <a:off x="4879498" y="2571752"/>
            <a:ext cx="2804124" cy="1589000"/>
          </a:xfrm>
          <a:prstGeom prst="rect">
            <a:avLst/>
          </a:prstGeom>
          <a:noFill/>
          <a:ln>
            <a:noFill/>
          </a:ln>
        </p:spPr>
      </p:pic>
      <p:pic>
        <p:nvPicPr>
          <p:cNvPr descr="Granite Close Up" id="208" name="Google Shape;208;p38"/>
          <p:cNvPicPr preferRelativeResize="0"/>
          <p:nvPr/>
        </p:nvPicPr>
        <p:blipFill>
          <a:blip r:embed="rId6">
            <a:alphaModFix/>
          </a:blip>
          <a:stretch>
            <a:fillRect/>
          </a:stretch>
        </p:blipFill>
        <p:spPr>
          <a:xfrm>
            <a:off x="1116350" y="2288053"/>
            <a:ext cx="2513875" cy="1716147"/>
          </a:xfrm>
          <a:prstGeom prst="rect">
            <a:avLst/>
          </a:prstGeom>
          <a:noFill/>
          <a:ln>
            <a:noFill/>
          </a:ln>
        </p:spPr>
      </p:pic>
      <p:pic>
        <p:nvPicPr>
          <p:cNvPr descr="Image result for corner stone bible" id="209" name="Google Shape;209;p38"/>
          <p:cNvPicPr preferRelativeResize="0"/>
          <p:nvPr/>
        </p:nvPicPr>
        <p:blipFill>
          <a:blip r:embed="rId7">
            <a:alphaModFix/>
          </a:blip>
          <a:stretch>
            <a:fillRect/>
          </a:stretch>
        </p:blipFill>
        <p:spPr>
          <a:xfrm>
            <a:off x="3327675" y="3638945"/>
            <a:ext cx="1707375" cy="13531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9"/>
          <p:cNvSpPr txBox="1"/>
          <p:nvPr/>
        </p:nvSpPr>
        <p:spPr>
          <a:xfrm>
            <a:off x="766925" y="339125"/>
            <a:ext cx="8068500" cy="26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Roboto Slab"/>
                <a:ea typeface="Roboto Slab"/>
                <a:cs typeface="Roboto Slab"/>
                <a:sym typeface="Roboto Slab"/>
              </a:rPr>
              <a:t>But you are </a:t>
            </a:r>
            <a:r>
              <a:rPr lang="en" sz="1800" u="sng">
                <a:solidFill>
                  <a:schemeClr val="dk1"/>
                </a:solidFill>
                <a:latin typeface="Roboto Slab"/>
                <a:ea typeface="Roboto Slab"/>
                <a:cs typeface="Roboto Slab"/>
                <a:sym typeface="Roboto Slab"/>
              </a:rPr>
              <a:t>a chosen race, a royal priesthood, a holy nation, a people for his own possession</a:t>
            </a:r>
            <a:r>
              <a:rPr lang="en" sz="1800">
                <a:solidFill>
                  <a:schemeClr val="dk1"/>
                </a:solidFill>
                <a:latin typeface="Roboto Slab"/>
                <a:ea typeface="Roboto Slab"/>
                <a:cs typeface="Roboto Slab"/>
                <a:sym typeface="Roboto Slab"/>
              </a:rPr>
              <a:t>, that you may proclaim the excellencies of him who called you out of darkness into his marvelous light. Once you were not a people, but now you are God's people; once you had not received mercy, but now you have received mercy.     </a:t>
            </a:r>
            <a:endParaRPr sz="1800">
              <a:solidFill>
                <a:schemeClr val="dk1"/>
              </a:solidFill>
              <a:latin typeface="Roboto Slab"/>
              <a:ea typeface="Roboto Slab"/>
              <a:cs typeface="Roboto Slab"/>
              <a:sym typeface="Roboto Slab"/>
            </a:endParaRPr>
          </a:p>
          <a:p>
            <a:pPr indent="0" lvl="0" marL="0" rtl="0" algn="l">
              <a:spcBef>
                <a:spcPts val="0"/>
              </a:spcBef>
              <a:spcAft>
                <a:spcPts val="0"/>
              </a:spcAft>
              <a:buNone/>
            </a:pPr>
            <a:r>
              <a:rPr lang="en" sz="1800">
                <a:solidFill>
                  <a:schemeClr val="dk1"/>
                </a:solidFill>
                <a:latin typeface="Roboto Slab"/>
                <a:ea typeface="Roboto Slab"/>
                <a:cs typeface="Roboto Slab"/>
                <a:sym typeface="Roboto Slab"/>
              </a:rPr>
              <a:t>1 Peter 2:9-10</a:t>
            </a:r>
            <a:endParaRPr sz="1800">
              <a:solidFill>
                <a:schemeClr val="dk1"/>
              </a:solidFill>
              <a:latin typeface="Roboto Slab"/>
              <a:ea typeface="Roboto Slab"/>
              <a:cs typeface="Roboto Slab"/>
              <a:sym typeface="Roboto Slab"/>
            </a:endParaRPr>
          </a:p>
          <a:p>
            <a:pPr indent="0" lvl="0" marL="0" rtl="0" algn="l">
              <a:spcBef>
                <a:spcPts val="0"/>
              </a:spcBef>
              <a:spcAft>
                <a:spcPts val="0"/>
              </a:spcAft>
              <a:buNone/>
            </a:pPr>
            <a:r>
              <a:t/>
            </a:r>
            <a:endParaRPr sz="1800">
              <a:solidFill>
                <a:schemeClr val="dk1"/>
              </a:solidFill>
              <a:latin typeface="Roboto Slab"/>
              <a:ea typeface="Roboto Slab"/>
              <a:cs typeface="Roboto Slab"/>
              <a:sym typeface="Roboto Slab"/>
            </a:endParaRPr>
          </a:p>
          <a:p>
            <a:pPr indent="0" lvl="0" marL="0" rtl="0" algn="l">
              <a:spcBef>
                <a:spcPts val="0"/>
              </a:spcBef>
              <a:spcAft>
                <a:spcPts val="0"/>
              </a:spcAft>
              <a:buNone/>
            </a:pPr>
            <a:r>
              <a:rPr lang="en" sz="1800">
                <a:solidFill>
                  <a:schemeClr val="dk1"/>
                </a:solidFill>
                <a:latin typeface="Roboto Slab"/>
                <a:ea typeface="Roboto Slab"/>
                <a:cs typeface="Roboto Slab"/>
                <a:sym typeface="Roboto Slab"/>
              </a:rPr>
              <a:t>惟有你們</a:t>
            </a:r>
            <a:r>
              <a:rPr lang="en" sz="1800" u="sng">
                <a:solidFill>
                  <a:schemeClr val="dk1"/>
                </a:solidFill>
                <a:latin typeface="Roboto Slab"/>
                <a:ea typeface="Roboto Slab"/>
                <a:cs typeface="Roboto Slab"/>
                <a:sym typeface="Roboto Slab"/>
              </a:rPr>
              <a:t>是被揀選的族類，是有君尊的祭司，是聖潔的國度，是屬神的子民</a:t>
            </a:r>
            <a:r>
              <a:rPr lang="en" sz="1800">
                <a:solidFill>
                  <a:schemeClr val="dk1"/>
                </a:solidFill>
                <a:latin typeface="Roboto Slab"/>
                <a:ea typeface="Roboto Slab"/>
                <a:cs typeface="Roboto Slab"/>
                <a:sym typeface="Roboto Slab"/>
              </a:rPr>
              <a:t>，要叫你們宣揚那召你們出黑暗入奇妙光明者的美德。你們從前算不得子民，現在卻作了神的子民；從前未曾蒙憐恤，現在卻蒙了憐恤。    </a:t>
            </a:r>
            <a:endParaRPr sz="1800">
              <a:solidFill>
                <a:schemeClr val="dk1"/>
              </a:solidFill>
              <a:latin typeface="Roboto Slab"/>
              <a:ea typeface="Roboto Slab"/>
              <a:cs typeface="Roboto Slab"/>
              <a:sym typeface="Roboto Slab"/>
            </a:endParaRPr>
          </a:p>
          <a:p>
            <a:pPr indent="0" lvl="0" marL="0" rtl="0" algn="l">
              <a:spcBef>
                <a:spcPts val="0"/>
              </a:spcBef>
              <a:spcAft>
                <a:spcPts val="0"/>
              </a:spcAft>
              <a:buNone/>
            </a:pPr>
            <a:r>
              <a:rPr lang="en" sz="1800">
                <a:solidFill>
                  <a:schemeClr val="dk1"/>
                </a:solidFill>
                <a:latin typeface="Roboto Slab"/>
                <a:ea typeface="Roboto Slab"/>
                <a:cs typeface="Roboto Slab"/>
                <a:sym typeface="Roboto Slab"/>
              </a:rPr>
              <a:t>彼得前書 2:9-10</a:t>
            </a:r>
            <a:endParaRPr sz="1800">
              <a:solidFill>
                <a:schemeClr val="dk1"/>
              </a:solidFill>
              <a:latin typeface="Roboto Slab"/>
              <a:ea typeface="Roboto Slab"/>
              <a:cs typeface="Roboto Slab"/>
              <a:sym typeface="Roboto Slab"/>
            </a:endParaRPr>
          </a:p>
        </p:txBody>
      </p:sp>
      <p:grpSp>
        <p:nvGrpSpPr>
          <p:cNvPr id="215" name="Google Shape;215;p39"/>
          <p:cNvGrpSpPr/>
          <p:nvPr/>
        </p:nvGrpSpPr>
        <p:grpSpPr>
          <a:xfrm>
            <a:off x="457138" y="3657600"/>
            <a:ext cx="8229735" cy="1097280"/>
            <a:chOff x="137025" y="3657600"/>
            <a:chExt cx="8229735" cy="1097280"/>
          </a:xfrm>
        </p:grpSpPr>
        <p:pic>
          <p:nvPicPr>
            <p:cNvPr descr="Image result for solomon temple" id="216" name="Google Shape;216;p39"/>
            <p:cNvPicPr preferRelativeResize="0"/>
            <p:nvPr/>
          </p:nvPicPr>
          <p:blipFill>
            <a:blip r:embed="rId3">
              <a:alphaModFix/>
            </a:blip>
            <a:stretch>
              <a:fillRect/>
            </a:stretch>
          </p:blipFill>
          <p:spPr>
            <a:xfrm>
              <a:off x="5074920" y="3657600"/>
              <a:ext cx="1645919" cy="1097280"/>
            </a:xfrm>
            <a:prstGeom prst="rect">
              <a:avLst/>
            </a:prstGeom>
            <a:noFill/>
            <a:ln>
              <a:noFill/>
            </a:ln>
          </p:spPr>
        </p:pic>
        <p:pic>
          <p:nvPicPr>
            <p:cNvPr descr="Granite Close Up" id="217" name="Google Shape;217;p39"/>
            <p:cNvPicPr preferRelativeResize="0"/>
            <p:nvPr/>
          </p:nvPicPr>
          <p:blipFill>
            <a:blip r:embed="rId4">
              <a:alphaModFix/>
            </a:blip>
            <a:stretch>
              <a:fillRect/>
            </a:stretch>
          </p:blipFill>
          <p:spPr>
            <a:xfrm>
              <a:off x="1782950" y="3657600"/>
              <a:ext cx="1645921" cy="1097280"/>
            </a:xfrm>
            <a:prstGeom prst="rect">
              <a:avLst/>
            </a:prstGeom>
            <a:noFill/>
            <a:ln>
              <a:noFill/>
            </a:ln>
          </p:spPr>
        </p:pic>
        <p:pic>
          <p:nvPicPr>
            <p:cNvPr id="218" name="Google Shape;218;p39"/>
            <p:cNvPicPr preferRelativeResize="0"/>
            <p:nvPr/>
          </p:nvPicPr>
          <p:blipFill>
            <a:blip r:embed="rId5">
              <a:alphaModFix/>
            </a:blip>
            <a:stretch>
              <a:fillRect/>
            </a:stretch>
          </p:blipFill>
          <p:spPr>
            <a:xfrm>
              <a:off x="137025" y="3657600"/>
              <a:ext cx="1645920" cy="1097280"/>
            </a:xfrm>
            <a:prstGeom prst="rect">
              <a:avLst/>
            </a:prstGeom>
            <a:noFill/>
            <a:ln>
              <a:noFill/>
            </a:ln>
          </p:spPr>
        </p:pic>
        <p:pic>
          <p:nvPicPr>
            <p:cNvPr descr="Image result for corner stone bible" id="219" name="Google Shape;219;p39"/>
            <p:cNvPicPr preferRelativeResize="0"/>
            <p:nvPr/>
          </p:nvPicPr>
          <p:blipFill>
            <a:blip r:embed="rId6">
              <a:alphaModFix/>
            </a:blip>
            <a:stretch>
              <a:fillRect/>
            </a:stretch>
          </p:blipFill>
          <p:spPr>
            <a:xfrm>
              <a:off x="3428875" y="3657600"/>
              <a:ext cx="1737360" cy="1097280"/>
            </a:xfrm>
            <a:prstGeom prst="rect">
              <a:avLst/>
            </a:prstGeom>
            <a:noFill/>
            <a:ln>
              <a:noFill/>
            </a:ln>
          </p:spPr>
        </p:pic>
        <p:pic>
          <p:nvPicPr>
            <p:cNvPr descr="Image result for The latter glory of this house shall be greater than the former, says the Lord of hosts. And in this place I will give peace, declares the Lord of hosts.’”" id="220" name="Google Shape;220;p39"/>
            <p:cNvPicPr preferRelativeResize="0"/>
            <p:nvPr/>
          </p:nvPicPr>
          <p:blipFill>
            <a:blip r:embed="rId7">
              <a:alphaModFix amt="58999"/>
            </a:blip>
            <a:stretch>
              <a:fillRect/>
            </a:stretch>
          </p:blipFill>
          <p:spPr>
            <a:xfrm>
              <a:off x="6720840" y="3657600"/>
              <a:ext cx="1645920" cy="109728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descr="Image result for The latter glory of this house shall be greater than the former, says the Lord of hosts. And in this place I will give peace, declares the Lord of hosts.’”" id="225" name="Google Shape;225;p40"/>
          <p:cNvPicPr preferRelativeResize="0"/>
          <p:nvPr/>
        </p:nvPicPr>
        <p:blipFill>
          <a:blip r:embed="rId3">
            <a:alphaModFix amt="58999"/>
          </a:blip>
          <a:stretch>
            <a:fillRect/>
          </a:stretch>
        </p:blipFill>
        <p:spPr>
          <a:xfrm>
            <a:off x="0" y="0"/>
            <a:ext cx="9143999" cy="5654125"/>
          </a:xfrm>
          <a:prstGeom prst="rect">
            <a:avLst/>
          </a:prstGeom>
          <a:noFill/>
          <a:ln>
            <a:noFill/>
          </a:ln>
          <a:effectLst>
            <a:outerShdw blurRad="57150" rotWithShape="0" algn="bl" dir="5400000" dist="19050">
              <a:srgbClr val="000000">
                <a:alpha val="50000"/>
              </a:srgbClr>
            </a:outerShdw>
          </a:effectLst>
        </p:spPr>
      </p:pic>
      <p:sp>
        <p:nvSpPr>
          <p:cNvPr id="226" name="Google Shape;226;p40"/>
          <p:cNvSpPr txBox="1"/>
          <p:nvPr>
            <p:ph type="ctrTitle"/>
          </p:nvPr>
        </p:nvSpPr>
        <p:spPr>
          <a:xfrm>
            <a:off x="247950" y="387950"/>
            <a:ext cx="8343300" cy="792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a:t>The latter glory of this house shall be greater than the former, says the Lord of hosts. And in this place I will give peace, declares the Lord of hosts.                                               Haggai 2:9</a:t>
            </a:r>
            <a:endParaRPr sz="2200"/>
          </a:p>
        </p:txBody>
      </p:sp>
      <p:sp>
        <p:nvSpPr>
          <p:cNvPr id="227" name="Google Shape;227;p40"/>
          <p:cNvSpPr txBox="1"/>
          <p:nvPr>
            <p:ph type="ctrTitle"/>
          </p:nvPr>
        </p:nvSpPr>
        <p:spPr>
          <a:xfrm>
            <a:off x="800700" y="4160350"/>
            <a:ext cx="8343300" cy="98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2200"/>
          </a:p>
          <a:p>
            <a:pPr indent="0" lvl="0" marL="457200" marR="0" rtl="0" algn="r">
              <a:lnSpc>
                <a:spcPct val="100000"/>
              </a:lnSpc>
              <a:spcBef>
                <a:spcPts val="0"/>
              </a:spcBef>
              <a:spcAft>
                <a:spcPts val="0"/>
              </a:spcAft>
              <a:buNone/>
            </a:pPr>
            <a:r>
              <a:rPr lang="en" sz="2200"/>
              <a:t>這殿後來的榮耀必大過先前的榮耀；在這地方我必賜平安。</a:t>
            </a:r>
            <a:endParaRPr sz="2200"/>
          </a:p>
          <a:p>
            <a:pPr indent="0" lvl="0" marL="457200" marR="0" rtl="0" algn="ctr">
              <a:lnSpc>
                <a:spcPct val="100000"/>
              </a:lnSpc>
              <a:spcBef>
                <a:spcPts val="0"/>
              </a:spcBef>
              <a:spcAft>
                <a:spcPts val="0"/>
              </a:spcAft>
              <a:buNone/>
            </a:pPr>
            <a:r>
              <a:rPr lang="en" sz="2200"/>
              <a:t>   這是萬軍之耶和華說的。                                       哈該書 2:9</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pic>
        <p:nvPicPr>
          <p:cNvPr id="232" name="Google Shape;232;p41"/>
          <p:cNvPicPr preferRelativeResize="0"/>
          <p:nvPr/>
        </p:nvPicPr>
        <p:blipFill>
          <a:blip r:embed="rId3">
            <a:alphaModFix/>
          </a:blip>
          <a:stretch>
            <a:fillRect/>
          </a:stretch>
        </p:blipFill>
        <p:spPr>
          <a:xfrm>
            <a:off x="381275" y="250025"/>
            <a:ext cx="4003275" cy="2300804"/>
          </a:xfrm>
          <a:prstGeom prst="rect">
            <a:avLst/>
          </a:prstGeom>
          <a:noFill/>
          <a:ln>
            <a:noFill/>
          </a:ln>
        </p:spPr>
      </p:pic>
      <p:pic>
        <p:nvPicPr>
          <p:cNvPr id="233" name="Google Shape;233;p41"/>
          <p:cNvPicPr preferRelativeResize="0"/>
          <p:nvPr/>
        </p:nvPicPr>
        <p:blipFill>
          <a:blip r:embed="rId4">
            <a:alphaModFix/>
          </a:blip>
          <a:stretch>
            <a:fillRect/>
          </a:stretch>
        </p:blipFill>
        <p:spPr>
          <a:xfrm>
            <a:off x="381263" y="2700101"/>
            <a:ext cx="4003275" cy="2061925"/>
          </a:xfrm>
          <a:prstGeom prst="rect">
            <a:avLst/>
          </a:prstGeom>
          <a:noFill/>
          <a:ln>
            <a:noFill/>
          </a:ln>
        </p:spPr>
      </p:pic>
      <p:pic>
        <p:nvPicPr>
          <p:cNvPr id="234" name="Google Shape;234;p41"/>
          <p:cNvPicPr preferRelativeResize="0"/>
          <p:nvPr/>
        </p:nvPicPr>
        <p:blipFill>
          <a:blip r:embed="rId5">
            <a:alphaModFix/>
          </a:blip>
          <a:stretch>
            <a:fillRect/>
          </a:stretch>
        </p:blipFill>
        <p:spPr>
          <a:xfrm>
            <a:off x="4672475" y="264913"/>
            <a:ext cx="4049501" cy="2271025"/>
          </a:xfrm>
          <a:prstGeom prst="rect">
            <a:avLst/>
          </a:prstGeom>
          <a:noFill/>
          <a:ln>
            <a:noFill/>
          </a:ln>
        </p:spPr>
      </p:pic>
      <p:pic>
        <p:nvPicPr>
          <p:cNvPr id="235" name="Google Shape;235;p41"/>
          <p:cNvPicPr preferRelativeResize="0"/>
          <p:nvPr/>
        </p:nvPicPr>
        <p:blipFill>
          <a:blip r:embed="rId6">
            <a:alphaModFix/>
          </a:blip>
          <a:stretch>
            <a:fillRect/>
          </a:stretch>
        </p:blipFill>
        <p:spPr>
          <a:xfrm>
            <a:off x="4721875" y="2664175"/>
            <a:ext cx="4049501" cy="2133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274313" y="217500"/>
            <a:ext cx="8595359" cy="4708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descr="Image result for solomon temple" id="240" name="Google Shape;240;p42"/>
          <p:cNvPicPr preferRelativeResize="0"/>
          <p:nvPr/>
        </p:nvPicPr>
        <p:blipFill>
          <a:blip r:embed="rId3">
            <a:alphaModFix/>
          </a:blip>
          <a:stretch>
            <a:fillRect/>
          </a:stretch>
        </p:blipFill>
        <p:spPr>
          <a:xfrm>
            <a:off x="5093973" y="3264152"/>
            <a:ext cx="2804124" cy="1589000"/>
          </a:xfrm>
          <a:prstGeom prst="rect">
            <a:avLst/>
          </a:prstGeom>
          <a:noFill/>
          <a:ln>
            <a:noFill/>
          </a:ln>
        </p:spPr>
      </p:pic>
      <p:pic>
        <p:nvPicPr>
          <p:cNvPr descr="Granite Close Up" id="241" name="Google Shape;241;p42"/>
          <p:cNvPicPr preferRelativeResize="0"/>
          <p:nvPr/>
        </p:nvPicPr>
        <p:blipFill>
          <a:blip r:embed="rId4">
            <a:alphaModFix/>
          </a:blip>
          <a:stretch>
            <a:fillRect/>
          </a:stretch>
        </p:blipFill>
        <p:spPr>
          <a:xfrm>
            <a:off x="527150" y="2010692"/>
            <a:ext cx="2029726" cy="1385633"/>
          </a:xfrm>
          <a:prstGeom prst="rect">
            <a:avLst/>
          </a:prstGeom>
          <a:noFill/>
          <a:ln>
            <a:noFill/>
          </a:ln>
        </p:spPr>
      </p:pic>
      <p:pic>
        <p:nvPicPr>
          <p:cNvPr id="242" name="Google Shape;242;p42"/>
          <p:cNvPicPr preferRelativeResize="0"/>
          <p:nvPr/>
        </p:nvPicPr>
        <p:blipFill>
          <a:blip r:embed="rId5">
            <a:alphaModFix/>
          </a:blip>
          <a:stretch>
            <a:fillRect/>
          </a:stretch>
        </p:blipFill>
        <p:spPr>
          <a:xfrm>
            <a:off x="217700" y="526875"/>
            <a:ext cx="2029714" cy="1353150"/>
          </a:xfrm>
          <a:prstGeom prst="rect">
            <a:avLst/>
          </a:prstGeom>
          <a:noFill/>
          <a:ln>
            <a:noFill/>
          </a:ln>
        </p:spPr>
      </p:pic>
      <p:pic>
        <p:nvPicPr>
          <p:cNvPr descr="Image result for corner stone bible" id="243" name="Google Shape;243;p42"/>
          <p:cNvPicPr preferRelativeResize="0"/>
          <p:nvPr/>
        </p:nvPicPr>
        <p:blipFill>
          <a:blip r:embed="rId6">
            <a:alphaModFix/>
          </a:blip>
          <a:stretch>
            <a:fillRect/>
          </a:stretch>
        </p:blipFill>
        <p:spPr>
          <a:xfrm>
            <a:off x="2753800" y="3472526"/>
            <a:ext cx="2004966" cy="1589000"/>
          </a:xfrm>
          <a:prstGeom prst="rect">
            <a:avLst/>
          </a:prstGeom>
          <a:noFill/>
          <a:ln>
            <a:noFill/>
          </a:ln>
        </p:spPr>
      </p:pic>
      <p:pic>
        <p:nvPicPr>
          <p:cNvPr descr="Image result for The latter glory of this house shall be greater than the former, says the Lord of hosts. And in this place I will give peace, declares the Lord of hosts.’”" id="244" name="Google Shape;244;p42"/>
          <p:cNvPicPr preferRelativeResize="0"/>
          <p:nvPr/>
        </p:nvPicPr>
        <p:blipFill>
          <a:blip r:embed="rId7">
            <a:alphaModFix amt="58999"/>
          </a:blip>
          <a:stretch>
            <a:fillRect/>
          </a:stretch>
        </p:blipFill>
        <p:spPr>
          <a:xfrm>
            <a:off x="5335100" y="387075"/>
            <a:ext cx="3526725" cy="2657475"/>
          </a:xfrm>
          <a:prstGeom prst="rect">
            <a:avLst/>
          </a:prstGeom>
          <a:noFill/>
          <a:ln>
            <a:noFill/>
          </a:ln>
          <a:effectLst>
            <a:outerShdw blurRad="57150" rotWithShape="0" algn="bl" dir="5400000" dist="19050">
              <a:srgbClr val="000000">
                <a:alpha val="50000"/>
              </a:srgbClr>
            </a:outerShdw>
          </a:effectLst>
        </p:spPr>
      </p:pic>
      <p:sp>
        <p:nvSpPr>
          <p:cNvPr id="245" name="Google Shape;245;p42"/>
          <p:cNvSpPr txBox="1"/>
          <p:nvPr/>
        </p:nvSpPr>
        <p:spPr>
          <a:xfrm>
            <a:off x="2556875" y="539475"/>
            <a:ext cx="2778300" cy="25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“so as to live for the rest of the time in the flesh no longer for human passions but for the will of God. “</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FF"/>
                </a:solidFill>
                <a:latin typeface="Roboto Slab"/>
                <a:ea typeface="Roboto Slab"/>
                <a:cs typeface="Roboto Slab"/>
                <a:sym typeface="Roboto Slab"/>
              </a:rPr>
              <a:t>1 Peter 4:2</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t/>
            </a:r>
            <a:endParaRPr sz="1600">
              <a:solidFill>
                <a:srgbClr val="FFFFFF"/>
              </a:solidFill>
              <a:latin typeface="Roboto Slab"/>
              <a:ea typeface="Roboto Slab"/>
              <a:cs typeface="Roboto Slab"/>
              <a:sym typeface="Roboto Slab"/>
            </a:endParaRPr>
          </a:p>
          <a:p>
            <a:pPr indent="0" lvl="0" marL="0" rtl="0" algn="l">
              <a:spcBef>
                <a:spcPts val="0"/>
              </a:spcBef>
              <a:spcAft>
                <a:spcPts val="0"/>
              </a:spcAft>
              <a:buNone/>
            </a:pPr>
            <a:r>
              <a:rPr lang="en" sz="1600">
                <a:solidFill>
                  <a:schemeClr val="dk1"/>
                </a:solidFill>
                <a:latin typeface="Roboto Slab"/>
                <a:ea typeface="Roboto Slab"/>
                <a:cs typeface="Roboto Slab"/>
                <a:sym typeface="Roboto Slab"/>
              </a:rPr>
              <a:t>你們存這樣的心，從今以後就可以不從人的情慾，只從神的旨意在世度餘下的光陰。</a:t>
            </a:r>
            <a:endParaRPr sz="1600">
              <a:solidFill>
                <a:schemeClr val="dk1"/>
              </a:solidFill>
              <a:latin typeface="Roboto Slab"/>
              <a:ea typeface="Roboto Slab"/>
              <a:cs typeface="Roboto Slab"/>
              <a:sym typeface="Roboto Slab"/>
            </a:endParaRPr>
          </a:p>
          <a:p>
            <a:pPr indent="0" lvl="0" marL="0" rtl="0" algn="l">
              <a:spcBef>
                <a:spcPts val="0"/>
              </a:spcBef>
              <a:spcAft>
                <a:spcPts val="0"/>
              </a:spcAft>
              <a:buNone/>
            </a:pPr>
            <a:r>
              <a:rPr lang="en" sz="1600">
                <a:solidFill>
                  <a:schemeClr val="dk1"/>
                </a:solidFill>
                <a:latin typeface="Roboto Slab"/>
                <a:ea typeface="Roboto Slab"/>
                <a:cs typeface="Roboto Slab"/>
                <a:sym typeface="Roboto Slab"/>
              </a:rPr>
              <a:t>彼得前書 4:2</a:t>
            </a:r>
            <a:endParaRPr sz="1600">
              <a:solidFill>
                <a:srgbClr val="FFFFFF"/>
              </a:solidFill>
              <a:latin typeface="Roboto Slab"/>
              <a:ea typeface="Roboto Slab"/>
              <a:cs typeface="Roboto Slab"/>
              <a:sym typeface="Roboto Slab"/>
            </a:endParaRPr>
          </a:p>
        </p:txBody>
      </p:sp>
      <p:sp>
        <p:nvSpPr>
          <p:cNvPr id="246" name="Google Shape;246;p42"/>
          <p:cNvSpPr txBox="1"/>
          <p:nvPr/>
        </p:nvSpPr>
        <p:spPr>
          <a:xfrm>
            <a:off x="68575" y="0"/>
            <a:ext cx="8793300" cy="3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Georgia"/>
                <a:ea typeface="Georgia"/>
                <a:cs typeface="Georgia"/>
                <a:sym typeface="Georgia"/>
              </a:rPr>
              <a:t>What is one theme through the process in 1 Peter?  </a:t>
            </a:r>
            <a:r>
              <a:rPr lang="en" sz="2000">
                <a:solidFill>
                  <a:srgbClr val="FFFFFF"/>
                </a:solidFill>
                <a:latin typeface="Georgia"/>
                <a:ea typeface="Georgia"/>
                <a:cs typeface="Georgia"/>
                <a:sym typeface="Georgia"/>
              </a:rPr>
              <a:t>貫穿彼得前書的一個主題</a:t>
            </a:r>
            <a:endParaRPr sz="2000">
              <a:solidFill>
                <a:srgbClr val="FFFFFF"/>
              </a:solidFill>
              <a:latin typeface="Georgia"/>
              <a:ea typeface="Georgia"/>
              <a:cs typeface="Georgia"/>
              <a:sym typeface="Georgi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3"/>
          <p:cNvSpPr txBox="1"/>
          <p:nvPr>
            <p:ph type="title"/>
          </p:nvPr>
        </p:nvSpPr>
        <p:spPr>
          <a:xfrm>
            <a:off x="153600" y="299750"/>
            <a:ext cx="5040000" cy="4584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He said to them, “But who do you say that I am?” Simon Peter replied, “You are the Christ, the Son of the living God.” And Jesus answered him, “Blessed are you, Simon Bar-Jonah! For flesh and blood has not revealed this to you, but my Father who is in heaven. And I tell you, you are Peter, and </a:t>
            </a:r>
            <a:r>
              <a:rPr lang="en" sz="1400" u="sng">
                <a:solidFill>
                  <a:srgbClr val="FFFF00"/>
                </a:solidFill>
              </a:rPr>
              <a:t>on this rock I will build my church, and the gates of hell shall not prevail against it.</a:t>
            </a:r>
            <a:r>
              <a:rPr lang="en" sz="1400" u="sng"/>
              <a:t> </a:t>
            </a:r>
            <a:r>
              <a:rPr lang="en" sz="1400"/>
              <a:t>I will give you the keys of the kingdom of heaven, and whatever you bind on earth shall be bound in heaven, and whatever you loose on earth shall be loosed in heaven.”</a:t>
            </a:r>
            <a:endParaRPr sz="1400"/>
          </a:p>
          <a:p>
            <a:pPr indent="0" lvl="0" marL="0" rtl="0" algn="l">
              <a:spcBef>
                <a:spcPts val="0"/>
              </a:spcBef>
              <a:spcAft>
                <a:spcPts val="0"/>
              </a:spcAft>
              <a:buNone/>
            </a:pPr>
            <a:r>
              <a:rPr lang="en" sz="1400"/>
              <a:t>…</a:t>
            </a:r>
            <a:endParaRPr sz="1400"/>
          </a:p>
          <a:p>
            <a:pPr indent="0" lvl="0" marL="0" rtl="0" algn="l">
              <a:spcBef>
                <a:spcPts val="0"/>
              </a:spcBef>
              <a:spcAft>
                <a:spcPts val="0"/>
              </a:spcAft>
              <a:buNone/>
            </a:pPr>
            <a:r>
              <a:rPr lang="en" sz="1400"/>
              <a:t>Then Jesus told his disciples, “If anyone would come after me, </a:t>
            </a:r>
            <a:r>
              <a:rPr lang="en" sz="1400"/>
              <a:t>let him deny himself and take up his cross and follow me. For whoever would save his life will lose it, but whoever loses his life for my sake will find it.</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Matt 16:15-19, 24-25</a:t>
            </a:r>
            <a:endParaRPr sz="1400"/>
          </a:p>
        </p:txBody>
      </p:sp>
      <p:sp>
        <p:nvSpPr>
          <p:cNvPr id="252" name="Google Shape;252;p43"/>
          <p:cNvSpPr txBox="1"/>
          <p:nvPr>
            <p:ph type="title"/>
          </p:nvPr>
        </p:nvSpPr>
        <p:spPr>
          <a:xfrm>
            <a:off x="5193600" y="400700"/>
            <a:ext cx="3861000" cy="438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耶穌說：你們說我是誰？西門彼得回答說：你是基督，是永生神的兒子。耶穌對他說：西門巴約拿，你是有福的！因為這不是屬血肉的指示你的，乃是我在天上的父指示的。我還告訴你，你是彼得，</a:t>
            </a:r>
            <a:r>
              <a:rPr b="1" lang="en" sz="1400" u="sng">
                <a:solidFill>
                  <a:srgbClr val="FFFF00"/>
                </a:solidFill>
              </a:rPr>
              <a:t>我要把我的教會建造在這磐石上；陰間的權柄（權柄：原文是門），不能勝過他。</a:t>
            </a:r>
            <a:r>
              <a:rPr lang="en" sz="1400"/>
              <a:t>我要把天國的鑰匙給你，凡你在地上所捆綁的，在天上也要捆綁；凡你在地上所釋放的，在天上也要釋放。</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a:t>
            </a:r>
            <a:endParaRPr sz="1400"/>
          </a:p>
          <a:p>
            <a:pPr indent="0" lvl="0" marL="0" rtl="0" algn="l">
              <a:spcBef>
                <a:spcPts val="0"/>
              </a:spcBef>
              <a:spcAft>
                <a:spcPts val="0"/>
              </a:spcAft>
              <a:buNone/>
            </a:pPr>
            <a:r>
              <a:rPr lang="en" sz="1400"/>
              <a:t>于是，耶稣对门徒说：“若有人要跟从我，就当舍己，背起他的十字架来跟从我。因为凡要救自己生命的，必丧掉生命；凡为我丧掉生命的，必得着生命。</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馬太福音16:15-19, 24-25</a:t>
            </a:r>
            <a:endParaRPr sz="1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4"/>
          <p:cNvSpPr txBox="1"/>
          <p:nvPr>
            <p:ph type="title"/>
          </p:nvPr>
        </p:nvSpPr>
        <p:spPr>
          <a:xfrm>
            <a:off x="397975" y="756100"/>
            <a:ext cx="4331700" cy="3089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As you looked, </a:t>
            </a:r>
            <a:r>
              <a:rPr lang="en" sz="1400">
                <a:solidFill>
                  <a:srgbClr val="FFFF00"/>
                </a:solidFill>
              </a:rPr>
              <a:t>a stone was cut out by no human hand</a:t>
            </a:r>
            <a:r>
              <a:rPr lang="en" sz="1400"/>
              <a:t>, and it struck the image on its feet of iron and clay, and broke them in pieces. Then the iron, the clay, the bronze, the silver, and the gold, all together were broken in pieces, and became like the chaff of the summer threshing floors; and the wind carried them away, so that not a trace of them could be found. </a:t>
            </a:r>
            <a:r>
              <a:rPr lang="en" sz="1400">
                <a:solidFill>
                  <a:srgbClr val="FFFF00"/>
                </a:solidFill>
              </a:rPr>
              <a:t>But the stone that struck the image became a great mountain and filled the whole earth.</a:t>
            </a:r>
            <a:endParaRPr sz="1400">
              <a:solidFill>
                <a:srgbClr val="FFFF00"/>
              </a:solidFill>
            </a:endParaRPr>
          </a:p>
          <a:p>
            <a:pPr indent="0" lvl="0" marL="0" rtl="0" algn="l">
              <a:spcBef>
                <a:spcPts val="0"/>
              </a:spcBef>
              <a:spcAft>
                <a:spcPts val="0"/>
              </a:spcAft>
              <a:buNone/>
            </a:pPr>
            <a:r>
              <a:rPr lang="en" sz="1400"/>
              <a:t>...</a:t>
            </a:r>
            <a:endParaRPr sz="1400"/>
          </a:p>
          <a:p>
            <a:pPr indent="0" lvl="0" marL="0" rtl="0" algn="l">
              <a:spcBef>
                <a:spcPts val="0"/>
              </a:spcBef>
              <a:spcAft>
                <a:spcPts val="0"/>
              </a:spcAft>
              <a:buNone/>
            </a:pPr>
            <a:r>
              <a:rPr lang="en" sz="1400"/>
              <a:t>And in the days of those </a:t>
            </a:r>
            <a:r>
              <a:rPr lang="en" sz="1400">
                <a:solidFill>
                  <a:srgbClr val="FFFF00"/>
                </a:solidFill>
              </a:rPr>
              <a:t>kings the God of heaven will set up a kingdom that shall never be destroyed, nor shall the kingdom be left to another people</a:t>
            </a:r>
            <a:r>
              <a:rPr lang="en" sz="1400"/>
              <a:t>. It shall break in pieces all these kingdoms and bring them to an end, and it shall stand forever,</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Daniel 2:34-35, 44</a:t>
            </a:r>
            <a:endParaRPr sz="1400"/>
          </a:p>
        </p:txBody>
      </p:sp>
      <p:pic>
        <p:nvPicPr>
          <p:cNvPr id="258" name="Google Shape;258;p44"/>
          <p:cNvPicPr preferRelativeResize="0"/>
          <p:nvPr/>
        </p:nvPicPr>
        <p:blipFill rotWithShape="1">
          <a:blip r:embed="rId3">
            <a:alphaModFix/>
          </a:blip>
          <a:srcRect b="9891" l="0" r="0" t="10076"/>
          <a:stretch/>
        </p:blipFill>
        <p:spPr>
          <a:xfrm>
            <a:off x="4781350" y="2500025"/>
            <a:ext cx="4194800" cy="2499575"/>
          </a:xfrm>
          <a:prstGeom prst="rect">
            <a:avLst/>
          </a:prstGeom>
          <a:noFill/>
          <a:ln>
            <a:noFill/>
          </a:ln>
        </p:spPr>
      </p:pic>
      <p:sp>
        <p:nvSpPr>
          <p:cNvPr id="259" name="Google Shape;259;p44"/>
          <p:cNvSpPr txBox="1"/>
          <p:nvPr>
            <p:ph type="title"/>
          </p:nvPr>
        </p:nvSpPr>
        <p:spPr>
          <a:xfrm>
            <a:off x="4705150" y="543725"/>
            <a:ext cx="4331700" cy="1645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你觀看，見有</a:t>
            </a:r>
            <a:r>
              <a:rPr lang="en" sz="1400">
                <a:solidFill>
                  <a:srgbClr val="FFFF00"/>
                </a:solidFill>
              </a:rPr>
              <a:t>一塊非人手鑿出來的石頭</a:t>
            </a:r>
            <a:r>
              <a:rPr lang="en" sz="1400"/>
              <a:t>打在這像半鐵半泥的腳上，把腳砸碎；於是金、銀、銅、鐵、泥都一同砸得粉碎，成如夏天禾場上的糠秕，被風吹散，無處可尋。</a:t>
            </a:r>
            <a:r>
              <a:rPr lang="en" sz="1400">
                <a:solidFill>
                  <a:srgbClr val="FFFF00"/>
                </a:solidFill>
              </a:rPr>
              <a:t>打碎這像的石頭變成一座大山，充滿天下。</a:t>
            </a:r>
            <a:endParaRPr sz="1400">
              <a:solidFill>
                <a:srgbClr val="FFFF00"/>
              </a:solidFill>
            </a:endParaRPr>
          </a:p>
          <a:p>
            <a:pPr indent="0" lvl="0" marL="0" rtl="0" algn="l">
              <a:spcBef>
                <a:spcPts val="0"/>
              </a:spcBef>
              <a:spcAft>
                <a:spcPts val="0"/>
              </a:spcAft>
              <a:buNone/>
            </a:pPr>
            <a:r>
              <a:rPr lang="en" sz="1400"/>
              <a:t>…</a:t>
            </a:r>
            <a:endParaRPr sz="1400"/>
          </a:p>
          <a:p>
            <a:pPr indent="0" lvl="0" marL="0" rtl="0" algn="l">
              <a:spcBef>
                <a:spcPts val="0"/>
              </a:spcBef>
              <a:spcAft>
                <a:spcPts val="0"/>
              </a:spcAft>
              <a:buNone/>
            </a:pPr>
            <a:r>
              <a:rPr lang="en" sz="1400"/>
              <a:t>當那列王在位的時候，</a:t>
            </a:r>
            <a:r>
              <a:rPr lang="en" sz="1400">
                <a:solidFill>
                  <a:srgbClr val="FFFF00"/>
                </a:solidFill>
              </a:rPr>
              <a:t>天上的神必另立一國，永不敗壞，也不歸別國的人</a:t>
            </a:r>
            <a:r>
              <a:rPr lang="en" sz="1400"/>
              <a:t>，卻要打碎滅絕那一切國，這國必存到永遠。</a:t>
            </a:r>
            <a:endParaRPr sz="1400"/>
          </a:p>
          <a:p>
            <a:pPr indent="0" lvl="0" marL="0" rtl="0" algn="l">
              <a:spcBef>
                <a:spcPts val="0"/>
              </a:spcBef>
              <a:spcAft>
                <a:spcPts val="0"/>
              </a:spcAft>
              <a:buNone/>
            </a:pPr>
            <a:r>
              <a:rPr lang="en" sz="1400"/>
              <a:t>但以理書 2:34-35, 44</a:t>
            </a:r>
            <a:endParaRPr sz="1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5"/>
          <p:cNvSpPr txBox="1"/>
          <p:nvPr>
            <p:ph type="title"/>
          </p:nvPr>
        </p:nvSpPr>
        <p:spPr>
          <a:xfrm>
            <a:off x="153600" y="501625"/>
            <a:ext cx="5136300" cy="438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He said to them, “But who do you say that I am?” Simon Peter replied, “You are the Christ, the Son of the living God.” And Jesus answered him, “Blessed are you, Simon Bar-Jonah! For flesh and blood has not revealed this to you, but my Father who is in heaven. And I tell you, you are Peter, and on this rock I will build my church, an</a:t>
            </a:r>
            <a:r>
              <a:rPr lang="en" sz="1400"/>
              <a:t>d the gates of hell shall not prevail against it. I will give you the keys of the kingdom of heaven, and whatever you bind on earth shall be bound in heaven, and whatever you</a:t>
            </a:r>
            <a:r>
              <a:rPr lang="en" sz="1400"/>
              <a:t> loose on earth shall be loosed in heaven.”</a:t>
            </a:r>
            <a:endParaRPr sz="1400"/>
          </a:p>
          <a:p>
            <a:pPr indent="0" lvl="0" marL="0" rtl="0" algn="l">
              <a:spcBef>
                <a:spcPts val="0"/>
              </a:spcBef>
              <a:spcAft>
                <a:spcPts val="0"/>
              </a:spcAft>
              <a:buNone/>
            </a:pPr>
            <a:r>
              <a:rPr lang="en" sz="1400"/>
              <a:t>…</a:t>
            </a:r>
            <a:endParaRPr sz="1400"/>
          </a:p>
          <a:p>
            <a:pPr indent="0" lvl="0" marL="0" rtl="0" algn="l">
              <a:spcBef>
                <a:spcPts val="0"/>
              </a:spcBef>
              <a:spcAft>
                <a:spcPts val="0"/>
              </a:spcAft>
              <a:buNone/>
            </a:pPr>
            <a:r>
              <a:rPr lang="en" sz="1400"/>
              <a:t>Then Jesus told his disciples, </a:t>
            </a:r>
            <a:r>
              <a:rPr b="1" lang="en" sz="1400">
                <a:solidFill>
                  <a:srgbClr val="FFFF00"/>
                </a:solidFill>
              </a:rPr>
              <a:t>“If anyone would come after me, let </a:t>
            </a:r>
            <a:r>
              <a:rPr b="1" lang="en" sz="1400">
                <a:solidFill>
                  <a:srgbClr val="FFFF00"/>
                </a:solidFill>
              </a:rPr>
              <a:t>him deny himself and take up his cross and follow me. For whoever would save his life will lose it, but whoever loses his life for my sake will find it.</a:t>
            </a:r>
            <a:endParaRPr b="1" sz="1400">
              <a:solidFill>
                <a:srgbClr val="FFFF00"/>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 sz="1400"/>
              <a:t>Matt 16:15-19, 24-25</a:t>
            </a:r>
            <a:endParaRPr sz="1400"/>
          </a:p>
        </p:txBody>
      </p:sp>
      <p:sp>
        <p:nvSpPr>
          <p:cNvPr id="265" name="Google Shape;265;p45"/>
          <p:cNvSpPr txBox="1"/>
          <p:nvPr>
            <p:ph type="title"/>
          </p:nvPr>
        </p:nvSpPr>
        <p:spPr>
          <a:xfrm>
            <a:off x="5181875" y="501625"/>
            <a:ext cx="4022100" cy="438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t>耶穌說：你們說我是誰？16西門彼得回答說：你是基督，是永生神的兒子。耶穌對他說：西門巴約拿，你是有福的！因為這不是屬血肉的指示你的，乃是我在天上的父指示的。我還告訴你，你是彼得，我要把我的教會建造在這磐石上；陰間的權柄（權柄：原文是門），不能勝過他。我要把天國的鑰匙給你，凡你在地上所捆綁的，在天上也要捆綁；凡你在地上所釋放的，在天上也要釋放。</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a:t>
            </a:r>
            <a:endParaRPr sz="1400"/>
          </a:p>
          <a:p>
            <a:pPr indent="0" lvl="0" marL="0" rtl="0" algn="l">
              <a:spcBef>
                <a:spcPts val="0"/>
              </a:spcBef>
              <a:spcAft>
                <a:spcPts val="0"/>
              </a:spcAft>
              <a:buNone/>
            </a:pPr>
            <a:r>
              <a:rPr lang="en" sz="1400"/>
              <a:t>于是，耶稣对门徒说：</a:t>
            </a:r>
            <a:r>
              <a:rPr b="1" lang="en" sz="1400">
                <a:solidFill>
                  <a:srgbClr val="FFFF00"/>
                </a:solidFill>
              </a:rPr>
              <a:t>“若有人要跟从我，就当舍己，背起他的十字架来跟从我。25 因为凡要救自己生命*的，必丧掉生命；凡为我丧掉生命的，必得着生命。</a:t>
            </a:r>
            <a:endParaRPr b="1" sz="1400">
              <a:solidFill>
                <a:srgbClr val="FFFF00"/>
              </a:solidFil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 sz="1400"/>
              <a:t>馬太福音16:15-19, 24-25</a:t>
            </a:r>
            <a:endParaRPr sz="1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6"/>
          <p:cNvSpPr txBox="1"/>
          <p:nvPr>
            <p:ph type="title"/>
          </p:nvPr>
        </p:nvSpPr>
        <p:spPr>
          <a:xfrm>
            <a:off x="76200" y="538625"/>
            <a:ext cx="5205300" cy="416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Since therefore Christ suffered in the flesh, </a:t>
            </a:r>
            <a:r>
              <a:rPr b="1" lang="en" sz="1800" u="sng">
                <a:solidFill>
                  <a:srgbClr val="FFFF00"/>
                </a:solidFill>
              </a:rPr>
              <a:t>arm yourselves with the same way of</a:t>
            </a:r>
            <a:r>
              <a:rPr b="1" lang="en" sz="1800" u="sng">
                <a:solidFill>
                  <a:srgbClr val="FFFF00"/>
                </a:solidFill>
              </a:rPr>
              <a:t> thinking</a:t>
            </a:r>
            <a:r>
              <a:rPr b="1" lang="en" sz="1800" u="sng">
                <a:solidFill>
                  <a:srgbClr val="FFFF00"/>
                </a:solidFill>
              </a:rPr>
              <a:t>, for whoever has suffered in the flesh has ceased from sin, so as to live for the rest of the time in the flesh no longer for human passions but for the will of God.</a:t>
            </a:r>
            <a:endParaRPr b="1" sz="1800" u="sng">
              <a:solidFill>
                <a:srgbClr val="FFFF00"/>
              </a:solidFill>
            </a:endParaRPr>
          </a:p>
          <a:p>
            <a:pPr indent="0" lvl="0" marL="0" rtl="0" algn="l">
              <a:spcBef>
                <a:spcPts val="0"/>
              </a:spcBef>
              <a:spcAft>
                <a:spcPts val="0"/>
              </a:spcAft>
              <a:buNone/>
            </a:pPr>
            <a:r>
              <a:rPr lang="en" sz="1800"/>
              <a:t>...</a:t>
            </a:r>
            <a:endParaRPr sz="1800"/>
          </a:p>
          <a:p>
            <a:pPr indent="0" lvl="0" marL="0" rtl="0" algn="l">
              <a:spcBef>
                <a:spcPts val="0"/>
              </a:spcBef>
              <a:spcAft>
                <a:spcPts val="0"/>
              </a:spcAft>
              <a:buNone/>
            </a:pPr>
            <a:r>
              <a:rPr lang="en" sz="1800"/>
              <a:t>And after you have suffered a little while, the God of all grace, who has called you to his eternal glory in Christ, will himself restore, confirm, strengthen, and establish you.</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1 Peter 4:1-2, 5:10</a:t>
            </a:r>
            <a:endParaRPr sz="1800"/>
          </a:p>
        </p:txBody>
      </p:sp>
      <p:sp>
        <p:nvSpPr>
          <p:cNvPr id="271" name="Google Shape;271;p46"/>
          <p:cNvSpPr txBox="1"/>
          <p:nvPr>
            <p:ph type="title"/>
          </p:nvPr>
        </p:nvSpPr>
        <p:spPr>
          <a:xfrm>
            <a:off x="5281500" y="438425"/>
            <a:ext cx="3830400" cy="436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t>基督既在肉身受苦，</a:t>
            </a:r>
            <a:r>
              <a:rPr b="1" lang="en" sz="1800" u="sng">
                <a:solidFill>
                  <a:srgbClr val="FFFF00"/>
                </a:solidFill>
              </a:rPr>
              <a:t>你們也當將這樣的心志作為兵器，因為在肉身受過苦的，就已經與罪斷絕了。你們存這樣的心，從今以後就可以不從人的情慾，只從神的旨意在世度餘下的光陰。</a:t>
            </a:r>
            <a:endParaRPr b="1" sz="1800" u="sng">
              <a:solidFill>
                <a:srgbClr val="FFFF00"/>
              </a:solidFill>
            </a:endParaRPr>
          </a:p>
          <a:p>
            <a:pPr indent="0" lvl="0" marL="0" rtl="0" algn="l">
              <a:spcBef>
                <a:spcPts val="0"/>
              </a:spcBef>
              <a:spcAft>
                <a:spcPts val="0"/>
              </a:spcAft>
              <a:buNone/>
            </a:pPr>
            <a:r>
              <a:t/>
            </a:r>
            <a:endParaRPr b="1" sz="1800" u="sng">
              <a:solidFill>
                <a:srgbClr val="FFFF00"/>
              </a:solidFill>
            </a:endParaRPr>
          </a:p>
          <a:p>
            <a:pPr indent="0" lvl="0" marL="0" rtl="0" algn="l">
              <a:spcBef>
                <a:spcPts val="0"/>
              </a:spcBef>
              <a:spcAft>
                <a:spcPts val="0"/>
              </a:spcAft>
              <a:buNone/>
            </a:pPr>
            <a:r>
              <a:rPr lang="en" sz="1800"/>
              <a:t>...</a:t>
            </a:r>
            <a:endParaRPr b="1" sz="1800" u="sng">
              <a:solidFill>
                <a:srgbClr val="FFFF00"/>
              </a:solidFill>
            </a:endParaRPr>
          </a:p>
          <a:p>
            <a:pPr indent="0" lvl="0" marL="0" rtl="0" algn="l">
              <a:spcBef>
                <a:spcPts val="0"/>
              </a:spcBef>
              <a:spcAft>
                <a:spcPts val="0"/>
              </a:spcAft>
              <a:buNone/>
            </a:pPr>
            <a:r>
              <a:rPr lang="en" sz="1800"/>
              <a:t>那賜諸般恩典的神曾在基督裡召你們，得享他永遠的榮耀，等你們暫受苦難之後，必要親自成全你們，堅固你們，賜力量給你們。</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彼得前書 4:1-2, 5:10</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descr="Image result for solomon temple" id="276" name="Google Shape;276;p47"/>
          <p:cNvPicPr preferRelativeResize="0"/>
          <p:nvPr/>
        </p:nvPicPr>
        <p:blipFill>
          <a:blip r:embed="rId3">
            <a:alphaModFix/>
          </a:blip>
          <a:stretch>
            <a:fillRect/>
          </a:stretch>
        </p:blipFill>
        <p:spPr>
          <a:xfrm>
            <a:off x="5093973" y="3264152"/>
            <a:ext cx="2804124" cy="1589000"/>
          </a:xfrm>
          <a:prstGeom prst="rect">
            <a:avLst/>
          </a:prstGeom>
          <a:noFill/>
          <a:ln>
            <a:noFill/>
          </a:ln>
        </p:spPr>
      </p:pic>
      <p:pic>
        <p:nvPicPr>
          <p:cNvPr descr="Granite Close Up" id="277" name="Google Shape;277;p47"/>
          <p:cNvPicPr preferRelativeResize="0"/>
          <p:nvPr/>
        </p:nvPicPr>
        <p:blipFill>
          <a:blip r:embed="rId4">
            <a:alphaModFix/>
          </a:blip>
          <a:stretch>
            <a:fillRect/>
          </a:stretch>
        </p:blipFill>
        <p:spPr>
          <a:xfrm>
            <a:off x="527150" y="2010692"/>
            <a:ext cx="2029726" cy="1385633"/>
          </a:xfrm>
          <a:prstGeom prst="rect">
            <a:avLst/>
          </a:prstGeom>
          <a:noFill/>
          <a:ln>
            <a:noFill/>
          </a:ln>
        </p:spPr>
      </p:pic>
      <p:pic>
        <p:nvPicPr>
          <p:cNvPr id="278" name="Google Shape;278;p47"/>
          <p:cNvPicPr preferRelativeResize="0"/>
          <p:nvPr/>
        </p:nvPicPr>
        <p:blipFill>
          <a:blip r:embed="rId5">
            <a:alphaModFix/>
          </a:blip>
          <a:stretch>
            <a:fillRect/>
          </a:stretch>
        </p:blipFill>
        <p:spPr>
          <a:xfrm>
            <a:off x="217700" y="526875"/>
            <a:ext cx="2029714" cy="1353150"/>
          </a:xfrm>
          <a:prstGeom prst="rect">
            <a:avLst/>
          </a:prstGeom>
          <a:noFill/>
          <a:ln>
            <a:noFill/>
          </a:ln>
        </p:spPr>
      </p:pic>
      <p:pic>
        <p:nvPicPr>
          <p:cNvPr descr="Image result for corner stone bible" id="279" name="Google Shape;279;p47"/>
          <p:cNvPicPr preferRelativeResize="0"/>
          <p:nvPr/>
        </p:nvPicPr>
        <p:blipFill>
          <a:blip r:embed="rId6">
            <a:alphaModFix/>
          </a:blip>
          <a:stretch>
            <a:fillRect/>
          </a:stretch>
        </p:blipFill>
        <p:spPr>
          <a:xfrm>
            <a:off x="2753800" y="3472526"/>
            <a:ext cx="2004966" cy="1589000"/>
          </a:xfrm>
          <a:prstGeom prst="rect">
            <a:avLst/>
          </a:prstGeom>
          <a:noFill/>
          <a:ln>
            <a:noFill/>
          </a:ln>
        </p:spPr>
      </p:pic>
      <p:pic>
        <p:nvPicPr>
          <p:cNvPr descr="Image result for The latter glory of this house shall be greater than the former, says the Lord of hosts. And in this place I will give peace, declares the Lord of hosts.’”" id="280" name="Google Shape;280;p47"/>
          <p:cNvPicPr preferRelativeResize="0"/>
          <p:nvPr/>
        </p:nvPicPr>
        <p:blipFill>
          <a:blip r:embed="rId7">
            <a:alphaModFix amt="58999"/>
          </a:blip>
          <a:stretch>
            <a:fillRect/>
          </a:stretch>
        </p:blipFill>
        <p:spPr>
          <a:xfrm>
            <a:off x="5335100" y="387075"/>
            <a:ext cx="3526725" cy="2657475"/>
          </a:xfrm>
          <a:prstGeom prst="rect">
            <a:avLst/>
          </a:prstGeom>
          <a:noFill/>
          <a:ln>
            <a:noFill/>
          </a:ln>
          <a:effectLst>
            <a:outerShdw blurRad="57150" rotWithShape="0" algn="bl" dir="5400000" dist="19050">
              <a:srgbClr val="000000">
                <a:alpha val="50000"/>
              </a:srgbClr>
            </a:outerShdw>
          </a:effectLst>
        </p:spPr>
      </p:pic>
      <p:sp>
        <p:nvSpPr>
          <p:cNvPr id="281" name="Google Shape;281;p47"/>
          <p:cNvSpPr txBox="1"/>
          <p:nvPr/>
        </p:nvSpPr>
        <p:spPr>
          <a:xfrm>
            <a:off x="2556875" y="539475"/>
            <a:ext cx="2778300" cy="251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FFFF00"/>
                </a:solidFill>
                <a:latin typeface="Roboto Slab"/>
                <a:ea typeface="Roboto Slab"/>
                <a:cs typeface="Roboto Slab"/>
                <a:sym typeface="Roboto Slab"/>
              </a:rPr>
              <a:t>“so as to live for the rest of the time in the flesh no longer for human passions but for the will of God. “</a:t>
            </a:r>
            <a:endParaRPr sz="1600">
              <a:solidFill>
                <a:srgbClr val="FFFF00"/>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00"/>
                </a:solidFill>
                <a:latin typeface="Roboto Slab"/>
                <a:ea typeface="Roboto Slab"/>
                <a:cs typeface="Roboto Slab"/>
                <a:sym typeface="Roboto Slab"/>
              </a:rPr>
              <a:t>1 Peter 4:2</a:t>
            </a:r>
            <a:endParaRPr sz="1600">
              <a:solidFill>
                <a:srgbClr val="FFFF00"/>
              </a:solidFill>
              <a:latin typeface="Roboto Slab"/>
              <a:ea typeface="Roboto Slab"/>
              <a:cs typeface="Roboto Slab"/>
              <a:sym typeface="Roboto Slab"/>
            </a:endParaRPr>
          </a:p>
          <a:p>
            <a:pPr indent="0" lvl="0" marL="0" rtl="0" algn="l">
              <a:spcBef>
                <a:spcPts val="0"/>
              </a:spcBef>
              <a:spcAft>
                <a:spcPts val="0"/>
              </a:spcAft>
              <a:buNone/>
            </a:pPr>
            <a:r>
              <a:t/>
            </a:r>
            <a:endParaRPr sz="1600">
              <a:solidFill>
                <a:srgbClr val="FFFF00"/>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00"/>
                </a:solidFill>
                <a:latin typeface="Roboto Slab"/>
                <a:ea typeface="Roboto Slab"/>
                <a:cs typeface="Roboto Slab"/>
                <a:sym typeface="Roboto Slab"/>
              </a:rPr>
              <a:t>你們存這樣的心，從今以後就可以不從人的情慾，只從神的旨意在世度餘下的光陰。</a:t>
            </a:r>
            <a:endParaRPr sz="1600">
              <a:solidFill>
                <a:srgbClr val="FFFF00"/>
              </a:solidFill>
              <a:latin typeface="Roboto Slab"/>
              <a:ea typeface="Roboto Slab"/>
              <a:cs typeface="Roboto Slab"/>
              <a:sym typeface="Roboto Slab"/>
            </a:endParaRPr>
          </a:p>
          <a:p>
            <a:pPr indent="0" lvl="0" marL="0" rtl="0" algn="l">
              <a:spcBef>
                <a:spcPts val="0"/>
              </a:spcBef>
              <a:spcAft>
                <a:spcPts val="0"/>
              </a:spcAft>
              <a:buNone/>
            </a:pPr>
            <a:r>
              <a:rPr lang="en" sz="1600">
                <a:solidFill>
                  <a:srgbClr val="FFFF00"/>
                </a:solidFill>
                <a:latin typeface="Roboto Slab"/>
                <a:ea typeface="Roboto Slab"/>
                <a:cs typeface="Roboto Slab"/>
                <a:sym typeface="Roboto Slab"/>
              </a:rPr>
              <a:t>彼得前書 4:2</a:t>
            </a:r>
            <a:endParaRPr sz="1600">
              <a:solidFill>
                <a:srgbClr val="FFFF00"/>
              </a:solidFill>
              <a:latin typeface="Roboto Slab"/>
              <a:ea typeface="Roboto Slab"/>
              <a:cs typeface="Roboto Slab"/>
              <a:sym typeface="Roboto Slab"/>
            </a:endParaRPr>
          </a:p>
        </p:txBody>
      </p:sp>
      <p:sp>
        <p:nvSpPr>
          <p:cNvPr id="282" name="Google Shape;282;p47"/>
          <p:cNvSpPr txBox="1"/>
          <p:nvPr/>
        </p:nvSpPr>
        <p:spPr>
          <a:xfrm>
            <a:off x="68575" y="0"/>
            <a:ext cx="8793300" cy="38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Georgia"/>
                <a:ea typeface="Georgia"/>
                <a:cs typeface="Georgia"/>
                <a:sym typeface="Georgia"/>
              </a:rPr>
              <a:t>What is one theme through the process in 1 Peter?  貫穿彼得前書的一個主題</a:t>
            </a:r>
            <a:endParaRPr sz="2000">
              <a:solidFill>
                <a:srgbClr val="FFFFFF"/>
              </a:solidFill>
              <a:latin typeface="Georgia"/>
              <a:ea typeface="Georgia"/>
              <a:cs typeface="Georgia"/>
              <a:sym typeface="Georgi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grpSp>
        <p:nvGrpSpPr>
          <p:cNvPr id="287" name="Google Shape;287;p48"/>
          <p:cNvGrpSpPr/>
          <p:nvPr/>
        </p:nvGrpSpPr>
        <p:grpSpPr>
          <a:xfrm>
            <a:off x="457138" y="3657600"/>
            <a:ext cx="8229735" cy="1097280"/>
            <a:chOff x="137025" y="3657600"/>
            <a:chExt cx="8229735" cy="1097280"/>
          </a:xfrm>
        </p:grpSpPr>
        <p:pic>
          <p:nvPicPr>
            <p:cNvPr descr="Image result for solomon temple" id="288" name="Google Shape;288;p48"/>
            <p:cNvPicPr preferRelativeResize="0"/>
            <p:nvPr/>
          </p:nvPicPr>
          <p:blipFill>
            <a:blip r:embed="rId3">
              <a:alphaModFix/>
            </a:blip>
            <a:stretch>
              <a:fillRect/>
            </a:stretch>
          </p:blipFill>
          <p:spPr>
            <a:xfrm>
              <a:off x="5074920" y="3657600"/>
              <a:ext cx="1645919" cy="1097280"/>
            </a:xfrm>
            <a:prstGeom prst="rect">
              <a:avLst/>
            </a:prstGeom>
            <a:noFill/>
            <a:ln>
              <a:noFill/>
            </a:ln>
          </p:spPr>
        </p:pic>
        <p:pic>
          <p:nvPicPr>
            <p:cNvPr descr="Granite Close Up" id="289" name="Google Shape;289;p48"/>
            <p:cNvPicPr preferRelativeResize="0"/>
            <p:nvPr/>
          </p:nvPicPr>
          <p:blipFill>
            <a:blip r:embed="rId4">
              <a:alphaModFix/>
            </a:blip>
            <a:stretch>
              <a:fillRect/>
            </a:stretch>
          </p:blipFill>
          <p:spPr>
            <a:xfrm>
              <a:off x="1782950" y="3657600"/>
              <a:ext cx="1645921" cy="1097280"/>
            </a:xfrm>
            <a:prstGeom prst="rect">
              <a:avLst/>
            </a:prstGeom>
            <a:noFill/>
            <a:ln>
              <a:noFill/>
            </a:ln>
          </p:spPr>
        </p:pic>
        <p:pic>
          <p:nvPicPr>
            <p:cNvPr id="290" name="Google Shape;290;p48"/>
            <p:cNvPicPr preferRelativeResize="0"/>
            <p:nvPr/>
          </p:nvPicPr>
          <p:blipFill>
            <a:blip r:embed="rId5">
              <a:alphaModFix/>
            </a:blip>
            <a:stretch>
              <a:fillRect/>
            </a:stretch>
          </p:blipFill>
          <p:spPr>
            <a:xfrm>
              <a:off x="137025" y="3657600"/>
              <a:ext cx="1645920" cy="1097280"/>
            </a:xfrm>
            <a:prstGeom prst="rect">
              <a:avLst/>
            </a:prstGeom>
            <a:noFill/>
            <a:ln>
              <a:noFill/>
            </a:ln>
          </p:spPr>
        </p:pic>
        <p:pic>
          <p:nvPicPr>
            <p:cNvPr descr="Image result for corner stone bible" id="291" name="Google Shape;291;p48"/>
            <p:cNvPicPr preferRelativeResize="0"/>
            <p:nvPr/>
          </p:nvPicPr>
          <p:blipFill>
            <a:blip r:embed="rId6">
              <a:alphaModFix/>
            </a:blip>
            <a:stretch>
              <a:fillRect/>
            </a:stretch>
          </p:blipFill>
          <p:spPr>
            <a:xfrm>
              <a:off x="3428875" y="3657600"/>
              <a:ext cx="1737360" cy="1097280"/>
            </a:xfrm>
            <a:prstGeom prst="rect">
              <a:avLst/>
            </a:prstGeom>
            <a:noFill/>
            <a:ln>
              <a:noFill/>
            </a:ln>
          </p:spPr>
        </p:pic>
        <p:pic>
          <p:nvPicPr>
            <p:cNvPr descr="Image result for The latter glory of this house shall be greater than the former, says the Lord of hosts. And in this place I will give peace, declares the Lord of hosts.’”" id="292" name="Google Shape;292;p48"/>
            <p:cNvPicPr preferRelativeResize="0"/>
            <p:nvPr/>
          </p:nvPicPr>
          <p:blipFill>
            <a:blip r:embed="rId7">
              <a:alphaModFix amt="58999"/>
            </a:blip>
            <a:stretch>
              <a:fillRect/>
            </a:stretch>
          </p:blipFill>
          <p:spPr>
            <a:xfrm>
              <a:off x="6720840" y="3657600"/>
              <a:ext cx="1645920" cy="1097280"/>
            </a:xfrm>
            <a:prstGeom prst="rect">
              <a:avLst/>
            </a:prstGeom>
            <a:noFill/>
            <a:ln>
              <a:noFill/>
            </a:ln>
            <a:effectLst>
              <a:outerShdw blurRad="57150" rotWithShape="0" algn="bl" dir="5400000" dist="19050">
                <a:srgbClr val="000000">
                  <a:alpha val="50000"/>
                </a:srgbClr>
              </a:outerShdw>
            </a:effectLst>
          </p:spPr>
        </p:pic>
      </p:grpSp>
      <p:sp>
        <p:nvSpPr>
          <p:cNvPr id="293" name="Google Shape;293;p48"/>
          <p:cNvSpPr txBox="1"/>
          <p:nvPr/>
        </p:nvSpPr>
        <p:spPr>
          <a:xfrm>
            <a:off x="446000" y="339125"/>
            <a:ext cx="8164800" cy="26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00"/>
                </a:solidFill>
                <a:latin typeface="Roboto Slab"/>
                <a:ea typeface="Roboto Slab"/>
                <a:cs typeface="Roboto Slab"/>
                <a:sym typeface="Roboto Slab"/>
              </a:rPr>
              <a:t>But you are </a:t>
            </a:r>
            <a:r>
              <a:rPr lang="en" sz="1800" u="sng">
                <a:solidFill>
                  <a:srgbClr val="FFFF00"/>
                </a:solidFill>
                <a:latin typeface="Roboto Slab"/>
                <a:ea typeface="Roboto Slab"/>
                <a:cs typeface="Roboto Slab"/>
                <a:sym typeface="Roboto Slab"/>
              </a:rPr>
              <a:t>a chosen race, a royal priesthood, a holy nation, a people for his own possession</a:t>
            </a:r>
            <a:r>
              <a:rPr lang="en" sz="1800">
                <a:solidFill>
                  <a:srgbClr val="FFFF00"/>
                </a:solidFill>
                <a:latin typeface="Roboto Slab"/>
                <a:ea typeface="Roboto Slab"/>
                <a:cs typeface="Roboto Slab"/>
                <a:sym typeface="Roboto Slab"/>
              </a:rPr>
              <a:t>, that you may proclaim the excellencies of him who called you out of darkness into his marvelous light. Once you were not a people, but now you are God's people; once you had not received mercy, but now you have received mercy.                                                            </a:t>
            </a:r>
            <a:endParaRPr sz="1800">
              <a:solidFill>
                <a:srgbClr val="FFFF00"/>
              </a:solidFill>
              <a:latin typeface="Roboto Slab"/>
              <a:ea typeface="Roboto Slab"/>
              <a:cs typeface="Roboto Slab"/>
              <a:sym typeface="Roboto Slab"/>
            </a:endParaRPr>
          </a:p>
          <a:p>
            <a:pPr indent="0" lvl="0" marL="0" rtl="0" algn="l">
              <a:spcBef>
                <a:spcPts val="0"/>
              </a:spcBef>
              <a:spcAft>
                <a:spcPts val="0"/>
              </a:spcAft>
              <a:buNone/>
            </a:pPr>
            <a:r>
              <a:rPr lang="en" sz="1800">
                <a:solidFill>
                  <a:srgbClr val="FFFF00"/>
                </a:solidFill>
                <a:latin typeface="Roboto Slab"/>
                <a:ea typeface="Roboto Slab"/>
                <a:cs typeface="Roboto Slab"/>
                <a:sym typeface="Roboto Slab"/>
              </a:rPr>
              <a:t>1 Peter 2:9-10</a:t>
            </a:r>
            <a:endParaRPr sz="1800">
              <a:solidFill>
                <a:srgbClr val="FFFF00"/>
              </a:solidFill>
              <a:latin typeface="Roboto Slab"/>
              <a:ea typeface="Roboto Slab"/>
              <a:cs typeface="Roboto Slab"/>
              <a:sym typeface="Roboto Slab"/>
            </a:endParaRPr>
          </a:p>
          <a:p>
            <a:pPr indent="0" lvl="0" marL="0" rtl="0" algn="l">
              <a:spcBef>
                <a:spcPts val="0"/>
              </a:spcBef>
              <a:spcAft>
                <a:spcPts val="0"/>
              </a:spcAft>
              <a:buNone/>
            </a:pPr>
            <a:r>
              <a:t/>
            </a:r>
            <a:endParaRPr sz="1800">
              <a:solidFill>
                <a:srgbClr val="FFFF00"/>
              </a:solidFill>
              <a:latin typeface="Roboto Slab"/>
              <a:ea typeface="Roboto Slab"/>
              <a:cs typeface="Roboto Slab"/>
              <a:sym typeface="Roboto Slab"/>
            </a:endParaRPr>
          </a:p>
          <a:p>
            <a:pPr indent="0" lvl="0" marL="0" rtl="0" algn="l">
              <a:spcBef>
                <a:spcPts val="0"/>
              </a:spcBef>
              <a:spcAft>
                <a:spcPts val="0"/>
              </a:spcAft>
              <a:buNone/>
            </a:pPr>
            <a:r>
              <a:rPr lang="en" sz="1800">
                <a:solidFill>
                  <a:srgbClr val="FFFF00"/>
                </a:solidFill>
                <a:latin typeface="Roboto Slab"/>
                <a:ea typeface="Roboto Slab"/>
                <a:cs typeface="Roboto Slab"/>
                <a:sym typeface="Roboto Slab"/>
              </a:rPr>
              <a:t>惟有你們</a:t>
            </a:r>
            <a:r>
              <a:rPr lang="en" sz="1800" u="sng">
                <a:solidFill>
                  <a:srgbClr val="FFFF00"/>
                </a:solidFill>
                <a:latin typeface="Roboto Slab"/>
                <a:ea typeface="Roboto Slab"/>
                <a:cs typeface="Roboto Slab"/>
                <a:sym typeface="Roboto Slab"/>
              </a:rPr>
              <a:t>是被揀選的族類，是有君尊的祭司，是聖潔的國度，是屬神的子民</a:t>
            </a:r>
            <a:r>
              <a:rPr lang="en" sz="1800">
                <a:solidFill>
                  <a:srgbClr val="FFFF00"/>
                </a:solidFill>
                <a:latin typeface="Roboto Slab"/>
                <a:ea typeface="Roboto Slab"/>
                <a:cs typeface="Roboto Slab"/>
                <a:sym typeface="Roboto Slab"/>
              </a:rPr>
              <a:t>，要叫你們宣揚那召你們出黑暗入奇妙光明者的美德。你們從前算不得子民，現在卻作了神的子民；從前未曾蒙憐恤，現在卻蒙了憐恤。        </a:t>
            </a:r>
            <a:endParaRPr sz="1800">
              <a:solidFill>
                <a:srgbClr val="FFFF00"/>
              </a:solidFill>
              <a:latin typeface="Roboto Slab"/>
              <a:ea typeface="Roboto Slab"/>
              <a:cs typeface="Roboto Slab"/>
              <a:sym typeface="Roboto Slab"/>
            </a:endParaRPr>
          </a:p>
          <a:p>
            <a:pPr indent="0" lvl="0" marL="0" rtl="0" algn="l">
              <a:spcBef>
                <a:spcPts val="0"/>
              </a:spcBef>
              <a:spcAft>
                <a:spcPts val="0"/>
              </a:spcAft>
              <a:buNone/>
            </a:pPr>
            <a:r>
              <a:rPr lang="en" sz="1800">
                <a:solidFill>
                  <a:srgbClr val="FFFF00"/>
                </a:solidFill>
                <a:latin typeface="Roboto Slab"/>
                <a:ea typeface="Roboto Slab"/>
                <a:cs typeface="Roboto Slab"/>
                <a:sym typeface="Roboto Slab"/>
              </a:rPr>
              <a:t>彼得前書 2:9-10</a:t>
            </a:r>
            <a:endParaRPr sz="1800">
              <a:solidFill>
                <a:srgbClr val="FFFF00"/>
              </a:solidFill>
              <a:latin typeface="Roboto Slab"/>
              <a:ea typeface="Roboto Slab"/>
              <a:cs typeface="Roboto Slab"/>
              <a:sym typeface="Roboto Slab"/>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49"/>
          <p:cNvSpPr txBox="1"/>
          <p:nvPr/>
        </p:nvSpPr>
        <p:spPr>
          <a:xfrm>
            <a:off x="283525" y="154225"/>
            <a:ext cx="5270100" cy="32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Roboto Slab"/>
                <a:ea typeface="Roboto Slab"/>
                <a:cs typeface="Roboto Slab"/>
                <a:sym typeface="Roboto Slab"/>
              </a:rPr>
              <a:t>until we all attain to the unity of the faith and of the knowledge of the Son of God, to mature manhood, to the measure of the stature of the fullness of Christ, </a:t>
            </a:r>
            <a:endParaRPr sz="1500">
              <a:solidFill>
                <a:schemeClr val="dk1"/>
              </a:solidFill>
              <a:latin typeface="Roboto Slab"/>
              <a:ea typeface="Roboto Slab"/>
              <a:cs typeface="Roboto Slab"/>
              <a:sym typeface="Roboto Slab"/>
            </a:endParaRPr>
          </a:p>
          <a:p>
            <a:pPr indent="0" lvl="0" marL="0" rtl="0" algn="l">
              <a:spcBef>
                <a:spcPts val="0"/>
              </a:spcBef>
              <a:spcAft>
                <a:spcPts val="0"/>
              </a:spcAft>
              <a:buNone/>
            </a:pPr>
            <a:r>
              <a:rPr lang="en" sz="1500">
                <a:solidFill>
                  <a:schemeClr val="dk1"/>
                </a:solidFill>
                <a:latin typeface="Roboto Slab"/>
                <a:ea typeface="Roboto Slab"/>
                <a:cs typeface="Roboto Slab"/>
                <a:sym typeface="Roboto Slab"/>
              </a:rPr>
              <a:t>so that we may no longer be children, tossed to and fro by the waves and carried about by every wind of doctrine, by human cunning, by craftiness in deceitful schemes. </a:t>
            </a:r>
            <a:endParaRPr sz="1500">
              <a:solidFill>
                <a:schemeClr val="dk1"/>
              </a:solidFill>
              <a:latin typeface="Roboto Slab"/>
              <a:ea typeface="Roboto Slab"/>
              <a:cs typeface="Roboto Slab"/>
              <a:sym typeface="Roboto Slab"/>
            </a:endParaRPr>
          </a:p>
          <a:p>
            <a:pPr indent="0" lvl="0" marL="0" rtl="0" algn="l">
              <a:spcBef>
                <a:spcPts val="0"/>
              </a:spcBef>
              <a:spcAft>
                <a:spcPts val="0"/>
              </a:spcAft>
              <a:buNone/>
            </a:pPr>
            <a:r>
              <a:rPr lang="en" sz="1500">
                <a:solidFill>
                  <a:srgbClr val="FFFF00"/>
                </a:solidFill>
                <a:latin typeface="Roboto Slab"/>
                <a:ea typeface="Roboto Slab"/>
                <a:cs typeface="Roboto Slab"/>
                <a:sym typeface="Roboto Slab"/>
              </a:rPr>
              <a:t>Rather, speaking the </a:t>
            </a:r>
            <a:r>
              <a:rPr b="1" lang="en" sz="1500" u="sng">
                <a:solidFill>
                  <a:srgbClr val="FFFF00"/>
                </a:solidFill>
                <a:latin typeface="Roboto Slab"/>
                <a:ea typeface="Roboto Slab"/>
                <a:cs typeface="Roboto Slab"/>
                <a:sym typeface="Roboto Slab"/>
              </a:rPr>
              <a:t>truth in love</a:t>
            </a:r>
            <a:r>
              <a:rPr lang="en" sz="1500">
                <a:solidFill>
                  <a:srgbClr val="FFFF00"/>
                </a:solidFill>
                <a:latin typeface="Roboto Slab"/>
                <a:ea typeface="Roboto Slab"/>
                <a:cs typeface="Roboto Slab"/>
                <a:sym typeface="Roboto Slab"/>
              </a:rPr>
              <a:t>, we are to grow up in every way into him who is the head, into Christ, from whom the whole body, joined and held together by every joint with which it is equipped, when each part is working properly, makes the body grow so that it builds itself up in love.  </a:t>
            </a:r>
            <a:endParaRPr sz="1500">
              <a:solidFill>
                <a:srgbClr val="FFFF00"/>
              </a:solidFill>
              <a:latin typeface="Roboto Slab"/>
              <a:ea typeface="Roboto Slab"/>
              <a:cs typeface="Roboto Slab"/>
              <a:sym typeface="Roboto Slab"/>
            </a:endParaRPr>
          </a:p>
          <a:p>
            <a:pPr indent="0" lvl="0" marL="0" rtl="0" algn="l">
              <a:spcBef>
                <a:spcPts val="0"/>
              </a:spcBef>
              <a:spcAft>
                <a:spcPts val="0"/>
              </a:spcAft>
              <a:buNone/>
            </a:pPr>
            <a:r>
              <a:rPr lang="en" sz="1500">
                <a:solidFill>
                  <a:schemeClr val="dk1"/>
                </a:solidFill>
                <a:latin typeface="Roboto Slab"/>
                <a:ea typeface="Roboto Slab"/>
                <a:cs typeface="Roboto Slab"/>
                <a:sym typeface="Roboto Slab"/>
              </a:rPr>
              <a:t>Ephesians 4:13-16</a:t>
            </a:r>
            <a:endParaRPr sz="1500">
              <a:solidFill>
                <a:schemeClr val="dk1"/>
              </a:solidFill>
              <a:latin typeface="Roboto Slab"/>
              <a:ea typeface="Roboto Slab"/>
              <a:cs typeface="Roboto Slab"/>
              <a:sym typeface="Roboto Slab"/>
            </a:endParaRPr>
          </a:p>
        </p:txBody>
      </p:sp>
      <p:sp>
        <p:nvSpPr>
          <p:cNvPr id="299" name="Google Shape;299;p49"/>
          <p:cNvSpPr txBox="1"/>
          <p:nvPr/>
        </p:nvSpPr>
        <p:spPr>
          <a:xfrm>
            <a:off x="5433650" y="154225"/>
            <a:ext cx="3318900" cy="29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Roboto Slab"/>
                <a:ea typeface="Roboto Slab"/>
                <a:cs typeface="Roboto Slab"/>
                <a:sym typeface="Roboto Slab"/>
              </a:rPr>
              <a:t>直等到我們眾人在真道上同歸於一，認識神的兒子，得以長大成人，滿有基督長成的身量，</a:t>
            </a:r>
            <a:endParaRPr sz="1500">
              <a:solidFill>
                <a:schemeClr val="dk1"/>
              </a:solidFill>
              <a:latin typeface="Roboto Slab"/>
              <a:ea typeface="Roboto Slab"/>
              <a:cs typeface="Roboto Slab"/>
              <a:sym typeface="Roboto Slab"/>
            </a:endParaRPr>
          </a:p>
          <a:p>
            <a:pPr indent="0" lvl="0" marL="0" rtl="0" algn="l">
              <a:spcBef>
                <a:spcPts val="0"/>
              </a:spcBef>
              <a:spcAft>
                <a:spcPts val="0"/>
              </a:spcAft>
              <a:buNone/>
            </a:pPr>
            <a:r>
              <a:rPr lang="en" sz="1500">
                <a:solidFill>
                  <a:schemeClr val="dk1"/>
                </a:solidFill>
                <a:latin typeface="Roboto Slab"/>
                <a:ea typeface="Roboto Slab"/>
                <a:cs typeface="Roboto Slab"/>
                <a:sym typeface="Roboto Slab"/>
              </a:rPr>
              <a:t>使我們不再作小孩子，中了人的詭計和欺騙的法術，被一切異教之風搖動，飄來飄去，就隨從各樣的異端；</a:t>
            </a:r>
            <a:endParaRPr sz="1500">
              <a:solidFill>
                <a:schemeClr val="dk1"/>
              </a:solidFill>
              <a:latin typeface="Roboto Slab"/>
              <a:ea typeface="Roboto Slab"/>
              <a:cs typeface="Roboto Slab"/>
              <a:sym typeface="Roboto Slab"/>
            </a:endParaRPr>
          </a:p>
          <a:p>
            <a:pPr indent="0" lvl="0" marL="0" rtl="0" algn="l">
              <a:spcBef>
                <a:spcPts val="0"/>
              </a:spcBef>
              <a:spcAft>
                <a:spcPts val="0"/>
              </a:spcAft>
              <a:buNone/>
            </a:pPr>
            <a:r>
              <a:t/>
            </a:r>
            <a:endParaRPr sz="1500">
              <a:solidFill>
                <a:schemeClr val="dk1"/>
              </a:solidFill>
              <a:latin typeface="Roboto Slab"/>
              <a:ea typeface="Roboto Slab"/>
              <a:cs typeface="Roboto Slab"/>
              <a:sym typeface="Roboto Slab"/>
            </a:endParaRPr>
          </a:p>
          <a:p>
            <a:pPr indent="0" lvl="0" marL="0" rtl="0" algn="l">
              <a:spcBef>
                <a:spcPts val="0"/>
              </a:spcBef>
              <a:spcAft>
                <a:spcPts val="0"/>
              </a:spcAft>
              <a:buNone/>
            </a:pPr>
            <a:r>
              <a:rPr lang="en" sz="1500">
                <a:solidFill>
                  <a:srgbClr val="FFFF00"/>
                </a:solidFill>
                <a:latin typeface="Roboto Slab"/>
                <a:ea typeface="Roboto Slab"/>
                <a:cs typeface="Roboto Slab"/>
                <a:sym typeface="Roboto Slab"/>
              </a:rPr>
              <a:t>惟用</a:t>
            </a:r>
            <a:r>
              <a:rPr b="1" lang="en" sz="1500" u="sng">
                <a:solidFill>
                  <a:srgbClr val="FFFF00"/>
                </a:solidFill>
                <a:latin typeface="Roboto Slab"/>
                <a:ea typeface="Roboto Slab"/>
                <a:cs typeface="Roboto Slab"/>
                <a:sym typeface="Roboto Slab"/>
              </a:rPr>
              <a:t>愛心說誠實話</a:t>
            </a:r>
            <a:r>
              <a:rPr lang="en" sz="1500">
                <a:solidFill>
                  <a:srgbClr val="FFFF00"/>
                </a:solidFill>
                <a:latin typeface="Roboto Slab"/>
                <a:ea typeface="Roboto Slab"/>
                <a:cs typeface="Roboto Slab"/>
                <a:sym typeface="Roboto Slab"/>
              </a:rPr>
              <a:t>，凡事長進，連於元首基督，全身都靠他聯絡得合式，百節各按各職，照著各體的功用彼此相助，便叫身體漸漸增長，在愛中建立自己。</a:t>
            </a:r>
            <a:endParaRPr sz="1500">
              <a:solidFill>
                <a:srgbClr val="FFFF00"/>
              </a:solidFill>
              <a:latin typeface="Roboto Slab"/>
              <a:ea typeface="Roboto Slab"/>
              <a:cs typeface="Roboto Slab"/>
              <a:sym typeface="Roboto Slab"/>
            </a:endParaRPr>
          </a:p>
          <a:p>
            <a:pPr indent="0" lvl="0" marL="0" rtl="0" algn="l">
              <a:spcBef>
                <a:spcPts val="0"/>
              </a:spcBef>
              <a:spcAft>
                <a:spcPts val="0"/>
              </a:spcAft>
              <a:buNone/>
            </a:pPr>
            <a:r>
              <a:t/>
            </a:r>
            <a:endParaRPr sz="1500">
              <a:solidFill>
                <a:schemeClr val="dk1"/>
              </a:solidFill>
              <a:latin typeface="Roboto Slab"/>
              <a:ea typeface="Roboto Slab"/>
              <a:cs typeface="Roboto Slab"/>
              <a:sym typeface="Roboto Slab"/>
            </a:endParaRPr>
          </a:p>
          <a:p>
            <a:pPr indent="0" lvl="0" marL="0" rtl="0" algn="l">
              <a:spcBef>
                <a:spcPts val="0"/>
              </a:spcBef>
              <a:spcAft>
                <a:spcPts val="0"/>
              </a:spcAft>
              <a:buNone/>
            </a:pPr>
            <a:r>
              <a:rPr lang="en" sz="1500">
                <a:solidFill>
                  <a:schemeClr val="dk1"/>
                </a:solidFill>
                <a:latin typeface="Roboto Slab"/>
                <a:ea typeface="Roboto Slab"/>
                <a:cs typeface="Roboto Slab"/>
                <a:sym typeface="Roboto Slab"/>
              </a:rPr>
              <a:t>以弗所書 4:13-16</a:t>
            </a:r>
            <a:endParaRPr sz="1500">
              <a:solidFill>
                <a:schemeClr val="dk1"/>
              </a:solidFill>
              <a:latin typeface="Roboto Slab"/>
              <a:ea typeface="Roboto Slab"/>
              <a:cs typeface="Roboto Slab"/>
              <a:sym typeface="Roboto Slab"/>
            </a:endParaRPr>
          </a:p>
        </p:txBody>
      </p:sp>
      <p:grpSp>
        <p:nvGrpSpPr>
          <p:cNvPr id="300" name="Google Shape;300;p49"/>
          <p:cNvGrpSpPr/>
          <p:nvPr/>
        </p:nvGrpSpPr>
        <p:grpSpPr>
          <a:xfrm>
            <a:off x="457138" y="3657600"/>
            <a:ext cx="8229735" cy="1097280"/>
            <a:chOff x="137025" y="3657600"/>
            <a:chExt cx="8229735" cy="1097280"/>
          </a:xfrm>
        </p:grpSpPr>
        <p:pic>
          <p:nvPicPr>
            <p:cNvPr descr="Image result for solomon temple" id="301" name="Google Shape;301;p49"/>
            <p:cNvPicPr preferRelativeResize="0"/>
            <p:nvPr/>
          </p:nvPicPr>
          <p:blipFill>
            <a:blip r:embed="rId3">
              <a:alphaModFix/>
            </a:blip>
            <a:stretch>
              <a:fillRect/>
            </a:stretch>
          </p:blipFill>
          <p:spPr>
            <a:xfrm>
              <a:off x="5074920" y="3657600"/>
              <a:ext cx="1645919" cy="1097280"/>
            </a:xfrm>
            <a:prstGeom prst="rect">
              <a:avLst/>
            </a:prstGeom>
            <a:noFill/>
            <a:ln>
              <a:noFill/>
            </a:ln>
          </p:spPr>
        </p:pic>
        <p:pic>
          <p:nvPicPr>
            <p:cNvPr descr="Granite Close Up" id="302" name="Google Shape;302;p49"/>
            <p:cNvPicPr preferRelativeResize="0"/>
            <p:nvPr/>
          </p:nvPicPr>
          <p:blipFill>
            <a:blip r:embed="rId4">
              <a:alphaModFix/>
            </a:blip>
            <a:stretch>
              <a:fillRect/>
            </a:stretch>
          </p:blipFill>
          <p:spPr>
            <a:xfrm>
              <a:off x="1782950" y="3657600"/>
              <a:ext cx="1645921" cy="1097280"/>
            </a:xfrm>
            <a:prstGeom prst="rect">
              <a:avLst/>
            </a:prstGeom>
            <a:noFill/>
            <a:ln>
              <a:noFill/>
            </a:ln>
          </p:spPr>
        </p:pic>
        <p:pic>
          <p:nvPicPr>
            <p:cNvPr id="303" name="Google Shape;303;p49"/>
            <p:cNvPicPr preferRelativeResize="0"/>
            <p:nvPr/>
          </p:nvPicPr>
          <p:blipFill>
            <a:blip r:embed="rId5">
              <a:alphaModFix/>
            </a:blip>
            <a:stretch>
              <a:fillRect/>
            </a:stretch>
          </p:blipFill>
          <p:spPr>
            <a:xfrm>
              <a:off x="137025" y="3657600"/>
              <a:ext cx="1645920" cy="1097280"/>
            </a:xfrm>
            <a:prstGeom prst="rect">
              <a:avLst/>
            </a:prstGeom>
            <a:noFill/>
            <a:ln>
              <a:noFill/>
            </a:ln>
          </p:spPr>
        </p:pic>
        <p:pic>
          <p:nvPicPr>
            <p:cNvPr descr="Image result for corner stone bible" id="304" name="Google Shape;304;p49"/>
            <p:cNvPicPr preferRelativeResize="0"/>
            <p:nvPr/>
          </p:nvPicPr>
          <p:blipFill>
            <a:blip r:embed="rId6">
              <a:alphaModFix/>
            </a:blip>
            <a:stretch>
              <a:fillRect/>
            </a:stretch>
          </p:blipFill>
          <p:spPr>
            <a:xfrm>
              <a:off x="3428875" y="3657600"/>
              <a:ext cx="1737360" cy="1097280"/>
            </a:xfrm>
            <a:prstGeom prst="rect">
              <a:avLst/>
            </a:prstGeom>
            <a:noFill/>
            <a:ln>
              <a:noFill/>
            </a:ln>
          </p:spPr>
        </p:pic>
        <p:pic>
          <p:nvPicPr>
            <p:cNvPr descr="Image result for The latter glory of this house shall be greater than the former, says the Lord of hosts. And in this place I will give peace, declares the Lord of hosts.’”" id="305" name="Google Shape;305;p49"/>
            <p:cNvPicPr preferRelativeResize="0"/>
            <p:nvPr/>
          </p:nvPicPr>
          <p:blipFill>
            <a:blip r:embed="rId7">
              <a:alphaModFix amt="58999"/>
            </a:blip>
            <a:stretch>
              <a:fillRect/>
            </a:stretch>
          </p:blipFill>
          <p:spPr>
            <a:xfrm>
              <a:off x="6720840" y="3657600"/>
              <a:ext cx="1645920" cy="109728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50"/>
          <p:cNvSpPr txBox="1"/>
          <p:nvPr/>
        </p:nvSpPr>
        <p:spPr>
          <a:xfrm>
            <a:off x="602900" y="339125"/>
            <a:ext cx="7837800" cy="26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chemeClr val="dk1"/>
                </a:solidFill>
                <a:latin typeface="Roboto Slab"/>
                <a:ea typeface="Roboto Slab"/>
                <a:cs typeface="Roboto Slab"/>
                <a:sym typeface="Roboto Slab"/>
              </a:rPr>
              <a:t>Above all, keep loving one another earnestly, since love covers a multitude of sins.</a:t>
            </a:r>
            <a:endParaRPr sz="2100">
              <a:solidFill>
                <a:schemeClr val="dk1"/>
              </a:solidFill>
              <a:latin typeface="Roboto Slab"/>
              <a:ea typeface="Roboto Slab"/>
              <a:cs typeface="Roboto Slab"/>
              <a:sym typeface="Roboto Slab"/>
            </a:endParaRPr>
          </a:p>
          <a:p>
            <a:pPr indent="0" lvl="0" marL="0" rtl="0" algn="l">
              <a:spcBef>
                <a:spcPts val="0"/>
              </a:spcBef>
              <a:spcAft>
                <a:spcPts val="0"/>
              </a:spcAft>
              <a:buNone/>
            </a:pPr>
            <a:r>
              <a:rPr lang="en" sz="2100">
                <a:solidFill>
                  <a:schemeClr val="dk1"/>
                </a:solidFill>
                <a:latin typeface="Roboto Slab"/>
                <a:ea typeface="Roboto Slab"/>
                <a:cs typeface="Roboto Slab"/>
                <a:sym typeface="Roboto Slab"/>
              </a:rPr>
              <a:t>1 Peter 4:8</a:t>
            </a:r>
            <a:endParaRPr sz="2100">
              <a:solidFill>
                <a:schemeClr val="dk1"/>
              </a:solidFill>
              <a:latin typeface="Roboto Slab"/>
              <a:ea typeface="Roboto Slab"/>
              <a:cs typeface="Roboto Slab"/>
              <a:sym typeface="Roboto Slab"/>
            </a:endParaRPr>
          </a:p>
          <a:p>
            <a:pPr indent="0" lvl="0" marL="0" rtl="0" algn="l">
              <a:spcBef>
                <a:spcPts val="0"/>
              </a:spcBef>
              <a:spcAft>
                <a:spcPts val="0"/>
              </a:spcAft>
              <a:buNone/>
            </a:pPr>
            <a:r>
              <a:t/>
            </a:r>
            <a:endParaRPr sz="2100">
              <a:solidFill>
                <a:schemeClr val="dk1"/>
              </a:solidFill>
              <a:latin typeface="Roboto Slab"/>
              <a:ea typeface="Roboto Slab"/>
              <a:cs typeface="Roboto Slab"/>
              <a:sym typeface="Roboto Slab"/>
            </a:endParaRPr>
          </a:p>
          <a:p>
            <a:pPr indent="0" lvl="0" marL="0" rtl="0" algn="l">
              <a:spcBef>
                <a:spcPts val="0"/>
              </a:spcBef>
              <a:spcAft>
                <a:spcPts val="0"/>
              </a:spcAft>
              <a:buNone/>
            </a:pPr>
            <a:r>
              <a:rPr lang="en" sz="2100">
                <a:solidFill>
                  <a:schemeClr val="dk1"/>
                </a:solidFill>
                <a:latin typeface="Roboto Slab"/>
                <a:ea typeface="Roboto Slab"/>
                <a:cs typeface="Roboto Slab"/>
                <a:sym typeface="Roboto Slab"/>
              </a:rPr>
              <a:t>最要緊的是彼此切實相愛，因為愛能遮掩許多的罪。</a:t>
            </a:r>
            <a:endParaRPr sz="2100">
              <a:solidFill>
                <a:schemeClr val="dk1"/>
              </a:solidFill>
              <a:latin typeface="Roboto Slab"/>
              <a:ea typeface="Roboto Slab"/>
              <a:cs typeface="Roboto Slab"/>
              <a:sym typeface="Roboto Slab"/>
            </a:endParaRPr>
          </a:p>
          <a:p>
            <a:pPr indent="0" lvl="0" marL="0" rtl="0" algn="l">
              <a:spcBef>
                <a:spcPts val="0"/>
              </a:spcBef>
              <a:spcAft>
                <a:spcPts val="0"/>
              </a:spcAft>
              <a:buNone/>
            </a:pPr>
            <a:r>
              <a:rPr lang="en" sz="2100">
                <a:solidFill>
                  <a:schemeClr val="dk1"/>
                </a:solidFill>
                <a:latin typeface="Roboto Slab"/>
                <a:ea typeface="Roboto Slab"/>
                <a:cs typeface="Roboto Slab"/>
                <a:sym typeface="Roboto Slab"/>
              </a:rPr>
              <a:t>彼得前書 4:8</a:t>
            </a:r>
            <a:endParaRPr sz="2100">
              <a:solidFill>
                <a:schemeClr val="dk1"/>
              </a:solidFill>
              <a:latin typeface="Roboto Slab"/>
              <a:ea typeface="Roboto Slab"/>
              <a:cs typeface="Roboto Slab"/>
              <a:sym typeface="Roboto Slab"/>
            </a:endParaRPr>
          </a:p>
        </p:txBody>
      </p:sp>
      <p:grpSp>
        <p:nvGrpSpPr>
          <p:cNvPr id="311" name="Google Shape;311;p50"/>
          <p:cNvGrpSpPr/>
          <p:nvPr/>
        </p:nvGrpSpPr>
        <p:grpSpPr>
          <a:xfrm>
            <a:off x="457138" y="3657600"/>
            <a:ext cx="8229735" cy="1097280"/>
            <a:chOff x="137025" y="3657600"/>
            <a:chExt cx="8229735" cy="1097280"/>
          </a:xfrm>
        </p:grpSpPr>
        <p:pic>
          <p:nvPicPr>
            <p:cNvPr descr="Image result for solomon temple" id="312" name="Google Shape;312;p50"/>
            <p:cNvPicPr preferRelativeResize="0"/>
            <p:nvPr/>
          </p:nvPicPr>
          <p:blipFill>
            <a:blip r:embed="rId3">
              <a:alphaModFix/>
            </a:blip>
            <a:stretch>
              <a:fillRect/>
            </a:stretch>
          </p:blipFill>
          <p:spPr>
            <a:xfrm>
              <a:off x="5074920" y="3657600"/>
              <a:ext cx="1645919" cy="1097280"/>
            </a:xfrm>
            <a:prstGeom prst="rect">
              <a:avLst/>
            </a:prstGeom>
            <a:noFill/>
            <a:ln>
              <a:noFill/>
            </a:ln>
          </p:spPr>
        </p:pic>
        <p:pic>
          <p:nvPicPr>
            <p:cNvPr descr="Granite Close Up" id="313" name="Google Shape;313;p50"/>
            <p:cNvPicPr preferRelativeResize="0"/>
            <p:nvPr/>
          </p:nvPicPr>
          <p:blipFill>
            <a:blip r:embed="rId4">
              <a:alphaModFix/>
            </a:blip>
            <a:stretch>
              <a:fillRect/>
            </a:stretch>
          </p:blipFill>
          <p:spPr>
            <a:xfrm>
              <a:off x="1782950" y="3657600"/>
              <a:ext cx="1645921" cy="1097280"/>
            </a:xfrm>
            <a:prstGeom prst="rect">
              <a:avLst/>
            </a:prstGeom>
            <a:noFill/>
            <a:ln>
              <a:noFill/>
            </a:ln>
          </p:spPr>
        </p:pic>
        <p:pic>
          <p:nvPicPr>
            <p:cNvPr id="314" name="Google Shape;314;p50"/>
            <p:cNvPicPr preferRelativeResize="0"/>
            <p:nvPr/>
          </p:nvPicPr>
          <p:blipFill>
            <a:blip r:embed="rId5">
              <a:alphaModFix/>
            </a:blip>
            <a:stretch>
              <a:fillRect/>
            </a:stretch>
          </p:blipFill>
          <p:spPr>
            <a:xfrm>
              <a:off x="137025" y="3657600"/>
              <a:ext cx="1645920" cy="1097280"/>
            </a:xfrm>
            <a:prstGeom prst="rect">
              <a:avLst/>
            </a:prstGeom>
            <a:noFill/>
            <a:ln>
              <a:noFill/>
            </a:ln>
          </p:spPr>
        </p:pic>
        <p:pic>
          <p:nvPicPr>
            <p:cNvPr descr="Image result for corner stone bible" id="315" name="Google Shape;315;p50"/>
            <p:cNvPicPr preferRelativeResize="0"/>
            <p:nvPr/>
          </p:nvPicPr>
          <p:blipFill>
            <a:blip r:embed="rId6">
              <a:alphaModFix/>
            </a:blip>
            <a:stretch>
              <a:fillRect/>
            </a:stretch>
          </p:blipFill>
          <p:spPr>
            <a:xfrm>
              <a:off x="3428875" y="3657600"/>
              <a:ext cx="1737360" cy="1097280"/>
            </a:xfrm>
            <a:prstGeom prst="rect">
              <a:avLst/>
            </a:prstGeom>
            <a:noFill/>
            <a:ln>
              <a:noFill/>
            </a:ln>
          </p:spPr>
        </p:pic>
        <p:pic>
          <p:nvPicPr>
            <p:cNvPr descr="Image result for The latter glory of this house shall be greater than the former, says the Lord of hosts. And in this place I will give peace, declares the Lord of hosts.’”" id="316" name="Google Shape;316;p50"/>
            <p:cNvPicPr preferRelativeResize="0"/>
            <p:nvPr/>
          </p:nvPicPr>
          <p:blipFill>
            <a:blip r:embed="rId7">
              <a:alphaModFix amt="58999"/>
            </a:blip>
            <a:stretch>
              <a:fillRect/>
            </a:stretch>
          </p:blipFill>
          <p:spPr>
            <a:xfrm>
              <a:off x="6720840" y="3657600"/>
              <a:ext cx="1645920" cy="1097280"/>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274313" y="468637"/>
            <a:ext cx="8595359" cy="42062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274325" y="468625"/>
            <a:ext cx="8595360" cy="42062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525400" y="468625"/>
            <a:ext cx="8093200" cy="42062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1280163" y="285738"/>
            <a:ext cx="6583680" cy="457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descr="Granite Close Up" id="97" name="Google Shape;97;p20"/>
          <p:cNvPicPr preferRelativeResize="0"/>
          <p:nvPr/>
        </p:nvPicPr>
        <p:blipFill>
          <a:blip r:embed="rId3">
            <a:alphaModFix/>
          </a:blip>
          <a:stretch>
            <a:fillRect/>
          </a:stretch>
        </p:blipFill>
        <p:spPr>
          <a:xfrm>
            <a:off x="1280161" y="285738"/>
            <a:ext cx="6583681" cy="457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pic>
        <p:nvPicPr>
          <p:cNvPr descr="Image result for solomon temple" id="102" name="Google Shape;102;p21"/>
          <p:cNvPicPr preferRelativeResize="0"/>
          <p:nvPr/>
        </p:nvPicPr>
        <p:blipFill>
          <a:blip r:embed="rId3">
            <a:alphaModFix/>
          </a:blip>
          <a:stretch>
            <a:fillRect/>
          </a:stretch>
        </p:blipFill>
        <p:spPr>
          <a:xfrm>
            <a:off x="1280150" y="285750"/>
            <a:ext cx="6583681" cy="4572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