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y="5143500" cx="9144000"/>
  <p:notesSz cx="6858000" cy="9144000"/>
  <p:embeddedFontLst>
    <p:embeddedFont>
      <p:font typeface="Economica"/>
      <p:regular r:id="rId19"/>
      <p:bold r:id="rId20"/>
      <p:italic r:id="rId21"/>
      <p:boldItalic r:id="rId22"/>
    </p:embeddedFont>
    <p:embeddedFont>
      <p:font typeface="Open Sans"/>
      <p:regular r:id="rId23"/>
      <p:bold r:id="rId24"/>
      <p:italic r:id="rId25"/>
      <p:boldItalic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3B982ECA-E2E8-4F3A-B61A-A5ECF7C7800C}">
  <a:tblStyle styleId="{3B982ECA-E2E8-4F3A-B61A-A5ECF7C7800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Economica-bold.fntdata"/><Relationship Id="rId22" Type="http://schemas.openxmlformats.org/officeDocument/2006/relationships/font" Target="fonts/Economica-boldItalic.fntdata"/><Relationship Id="rId21" Type="http://schemas.openxmlformats.org/officeDocument/2006/relationships/font" Target="fonts/Economica-italic.fntdata"/><Relationship Id="rId24" Type="http://schemas.openxmlformats.org/officeDocument/2006/relationships/font" Target="fonts/OpenSans-bold.fntdata"/><Relationship Id="rId23" Type="http://schemas.openxmlformats.org/officeDocument/2006/relationships/font" Target="fonts/OpenSans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font" Target="fonts/OpenSans-boldItalic.fntdata"/><Relationship Id="rId25" Type="http://schemas.openxmlformats.org/officeDocument/2006/relationships/font" Target="fonts/OpenSans-italic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font" Target="fonts/Economica-regular.fntdata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3ef72ef29_0_1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3ef72ef29_0_1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3ef72ef29_0_1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3ef72ef29_0_1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3ef72ef29_0_1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33ef72ef29_0_1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3ef72ef29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3ef72ef29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3ef72ef29_0_1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3ef72ef29_0_1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3ef72ef29_0_1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3ef72ef29_0_1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3ef72ef29_0_1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3ef72ef29_0_1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3ef72ef29_0_1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3ef72ef29_0_1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3ef72ef29_0_1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3ef72ef29_0_1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3ef72ef29_0_1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3ef72ef29_0_1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3ef72ef29_0_1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3ef72ef29_0_1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744013" y="756700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p2"/>
          <p:cNvSpPr/>
          <p:nvPr/>
        </p:nvSpPr>
        <p:spPr>
          <a:xfrm rot="10800000">
            <a:off x="5318350" y="32667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044700" y="1444255"/>
            <a:ext cx="3054600" cy="1537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11"/>
          <p:cNvSpPr txBox="1"/>
          <p:nvPr>
            <p:ph hasCustomPrompt="1" type="title"/>
          </p:nvPr>
        </p:nvSpPr>
        <p:spPr>
          <a:xfrm>
            <a:off x="311700" y="957125"/>
            <a:ext cx="8520600" cy="212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4" name="Google Shape;54;p11"/>
          <p:cNvSpPr txBox="1"/>
          <p:nvPr>
            <p:ph idx="1" type="body"/>
          </p:nvPr>
        </p:nvSpPr>
        <p:spPr>
          <a:xfrm>
            <a:off x="311700" y="316200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5" name="Google Shape;55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flipH="1">
            <a:off x="7595938" y="4602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7" name="Google Shape;17;p3"/>
          <p:cNvSpPr/>
          <p:nvPr/>
        </p:nvSpPr>
        <p:spPr>
          <a:xfrm flipH="1" rot="10800000">
            <a:off x="466425" y="35583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8" name="Google Shape;18;p3"/>
          <p:cNvSpPr txBox="1"/>
          <p:nvPr>
            <p:ph type="title"/>
          </p:nvPr>
        </p:nvSpPr>
        <p:spPr>
          <a:xfrm>
            <a:off x="773700" y="1806450"/>
            <a:ext cx="7596600" cy="153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4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" type="body"/>
          </p:nvPr>
        </p:nvSpPr>
        <p:spPr>
          <a:xfrm>
            <a:off x="311700" y="1225225"/>
            <a:ext cx="39999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2" type="body"/>
          </p:nvPr>
        </p:nvSpPr>
        <p:spPr>
          <a:xfrm>
            <a:off x="4832400" y="1225225"/>
            <a:ext cx="39999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311700" y="1399400"/>
            <a:ext cx="2808000" cy="278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8"/>
          <p:cNvSpPr txBox="1"/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0" name="Google Shape;4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3" name="Google Shape;43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4" name="Google Shape;44;p9"/>
          <p:cNvSpPr txBox="1"/>
          <p:nvPr>
            <p:ph type="title"/>
          </p:nvPr>
        </p:nvSpPr>
        <p:spPr>
          <a:xfrm>
            <a:off x="265500" y="929275"/>
            <a:ext cx="4045200" cy="178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" type="subTitle"/>
          </p:nvPr>
        </p:nvSpPr>
        <p:spPr>
          <a:xfrm>
            <a:off x="265500" y="2769001"/>
            <a:ext cx="4045200" cy="157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46" name="Google Shape;46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/>
          <p:nvPr>
            <p:ph idx="1" type="body"/>
          </p:nvPr>
        </p:nvSpPr>
        <p:spPr>
          <a:xfrm>
            <a:off x="319500" y="42189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</a:lstStyle>
          <a:p/>
        </p:txBody>
      </p:sp>
      <p:sp>
        <p:nvSpPr>
          <p:cNvPr id="50" name="Google Shape;50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lux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/>
          <p:nvPr>
            <p:ph type="ctrTitle"/>
          </p:nvPr>
        </p:nvSpPr>
        <p:spPr>
          <a:xfrm>
            <a:off x="3044700" y="1595249"/>
            <a:ext cx="3054600" cy="195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1Peter and the Salvation of the Soul</a:t>
            </a:r>
            <a:endParaRPr/>
          </a:p>
        </p:txBody>
      </p:sp>
      <p:sp>
        <p:nvSpPr>
          <p:cNvPr id="63" name="Google Shape;63;p13"/>
          <p:cNvSpPr txBox="1"/>
          <p:nvPr/>
        </p:nvSpPr>
        <p:spPr>
          <a:xfrm>
            <a:off x="2754250" y="1009050"/>
            <a:ext cx="5025600" cy="5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Open Sans"/>
                <a:ea typeface="Open Sans"/>
                <a:cs typeface="Open Sans"/>
                <a:sym typeface="Open Sans"/>
              </a:rPr>
              <a:t>彼得前書 靈魂的救恩</a:t>
            </a:r>
            <a:endParaRPr sz="30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2"/>
          <p:cNvSpPr txBox="1"/>
          <p:nvPr>
            <p:ph type="title"/>
          </p:nvPr>
        </p:nvSpPr>
        <p:spPr>
          <a:xfrm>
            <a:off x="311700" y="228600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600"/>
              <a:t>Salvation of the Soul and Faith 魂的救恩與信心</a:t>
            </a:r>
            <a:endParaRPr sz="3600"/>
          </a:p>
        </p:txBody>
      </p:sp>
      <p:sp>
        <p:nvSpPr>
          <p:cNvPr id="119" name="Google Shape;119;p22"/>
          <p:cNvSpPr txBox="1"/>
          <p:nvPr>
            <p:ph idx="1" type="body"/>
          </p:nvPr>
        </p:nvSpPr>
        <p:spPr>
          <a:xfrm>
            <a:off x="311700" y="996625"/>
            <a:ext cx="8610900" cy="3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Another essential requirement implied: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Salvation of the Soul is a process and faith is the implied attitude throughout (1:9)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魂的救恩是一個過程，信心是從始至終當有的態度 </a:t>
            </a:r>
            <a:r>
              <a:rPr lang="en"/>
              <a:t>(1:9)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Only when we </a:t>
            </a:r>
            <a:r>
              <a:rPr b="1" lang="en"/>
              <a:t>trust</a:t>
            </a:r>
            <a:r>
              <a:rPr lang="en"/>
              <a:t> the Lord we can </a:t>
            </a:r>
            <a:r>
              <a:rPr b="1" lang="en"/>
              <a:t>submit</a:t>
            </a:r>
            <a:r>
              <a:rPr lang="en"/>
              <a:t> to Him in the midst of </a:t>
            </a:r>
            <a:r>
              <a:rPr b="1" lang="en"/>
              <a:t>sufferings</a:t>
            </a:r>
            <a:endParaRPr b="1"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唯有</a:t>
            </a:r>
            <a:r>
              <a:rPr b="1" lang="en"/>
              <a:t>信靠</a:t>
            </a:r>
            <a:r>
              <a:rPr lang="en"/>
              <a:t>主，</a:t>
            </a:r>
            <a:r>
              <a:rPr lang="en"/>
              <a:t>我們才</a:t>
            </a:r>
            <a:r>
              <a:rPr lang="en"/>
              <a:t>能在</a:t>
            </a:r>
            <a:r>
              <a:rPr b="1" lang="en"/>
              <a:t>患難</a:t>
            </a:r>
            <a:r>
              <a:rPr lang="en"/>
              <a:t>之中，把自己</a:t>
            </a:r>
            <a:r>
              <a:rPr b="1" lang="en"/>
              <a:t>交託</a:t>
            </a:r>
            <a:r>
              <a:rPr lang="en"/>
              <a:t>給祂</a:t>
            </a:r>
            <a:endParaRPr b="1"/>
          </a:p>
          <a:p>
            <a:pPr indent="-342900" lvl="0" marL="45720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Otherwise we “kick and scream” and miss an opportunity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否則我們只是白白受苦，而錯失了機會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We may not know </a:t>
            </a:r>
            <a:r>
              <a:rPr b="1" lang="en"/>
              <a:t>why</a:t>
            </a:r>
            <a:r>
              <a:rPr lang="en"/>
              <a:t> but we know </a:t>
            </a:r>
            <a:r>
              <a:rPr b="1" lang="en"/>
              <a:t>Whom</a:t>
            </a:r>
            <a:r>
              <a:rPr lang="en"/>
              <a:t> (consciousness of God)</a:t>
            </a:r>
            <a:endParaRPr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我們或許不能夠完全明白，但我們知道誰與我們同在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3"/>
          <p:cNvSpPr txBox="1"/>
          <p:nvPr>
            <p:ph type="title"/>
          </p:nvPr>
        </p:nvSpPr>
        <p:spPr>
          <a:xfrm>
            <a:off x="311700" y="228600"/>
            <a:ext cx="88323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Evidences of the Salvation of the Soul 魂的救恩的證據</a:t>
            </a:r>
            <a:endParaRPr sz="3600"/>
          </a:p>
        </p:txBody>
      </p:sp>
      <p:sp>
        <p:nvSpPr>
          <p:cNvPr id="125" name="Google Shape;125;p23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If the process is running its normal course there will be evidences: 當</a:t>
            </a:r>
            <a:r>
              <a:rPr lang="en"/>
              <a:t>救恩正常工作時，會有表現證據：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the</a:t>
            </a:r>
            <a:r>
              <a:rPr lang="en"/>
              <a:t> crucial </a:t>
            </a:r>
            <a:r>
              <a:rPr b="1" lang="en"/>
              <a:t>horizontal</a:t>
            </a:r>
            <a:r>
              <a:rPr lang="en"/>
              <a:t> dimension (1:22; 4:8) 在關鍵的</a:t>
            </a:r>
            <a:r>
              <a:rPr b="1" lang="en"/>
              <a:t>水平方面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...which proves </a:t>
            </a:r>
            <a:r>
              <a:rPr b="1" lang="en"/>
              <a:t>spiritual reality</a:t>
            </a:r>
            <a:r>
              <a:rPr lang="en"/>
              <a:t> (1:22; 2:1)   這個證明</a:t>
            </a:r>
            <a:r>
              <a:rPr b="1" lang="en"/>
              <a:t>屬靈的真實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b="1" lang="en"/>
              <a:t>well-doing</a:t>
            </a:r>
            <a:r>
              <a:rPr lang="en"/>
              <a:t>: the hallmark of true submission (2:12,14,20; 3:2,6,11,16,17; 4:19) </a:t>
            </a:r>
            <a:r>
              <a:rPr b="1" lang="en"/>
              <a:t>好的行為</a:t>
            </a:r>
            <a:r>
              <a:rPr lang="en"/>
              <a:t>： 是真正順服的特徵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even though there’s suffering involved, there’s an underlying note of </a:t>
            </a:r>
            <a:r>
              <a:rPr b="1" lang="en"/>
              <a:t>joy</a:t>
            </a:r>
            <a:r>
              <a:rPr lang="en"/>
              <a:t> (1:6,8; 4:13) 雖然有著受苦，但是有著底下/潛在的喜樂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4"/>
          <p:cNvSpPr txBox="1"/>
          <p:nvPr>
            <p:ph type="title"/>
          </p:nvPr>
        </p:nvSpPr>
        <p:spPr>
          <a:xfrm>
            <a:off x="311700" y="228600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Final though</a:t>
            </a:r>
            <a:r>
              <a:rPr lang="en" sz="3600"/>
              <a:t>ts 總結</a:t>
            </a:r>
            <a:endParaRPr sz="3600"/>
          </a:p>
        </p:txBody>
      </p:sp>
      <p:sp>
        <p:nvSpPr>
          <p:cNvPr id="131" name="Google Shape;131;p24"/>
          <p:cNvSpPr txBox="1"/>
          <p:nvPr>
            <p:ph idx="1" type="body"/>
          </p:nvPr>
        </p:nvSpPr>
        <p:spPr>
          <a:xfrm>
            <a:off x="311700" y="15829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Two words of balance/caution… </a:t>
            </a:r>
            <a:r>
              <a:rPr lang="en"/>
              <a:t>關於兩方面的平衡/提醒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Denying the soul does not mean soul annihilation </a:t>
            </a:r>
            <a:br>
              <a:rPr lang="en"/>
            </a:br>
            <a:r>
              <a:rPr lang="en"/>
              <a:t>捨己（魂）並不意味著致魂的消失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Suffering does not mean an ascetic outlook of life (4:19) (“The Christian’s choice is not for suffering but for the will of God” ~ O.Chambers)</a:t>
            </a:r>
            <a:br>
              <a:rPr lang="en"/>
            </a:br>
            <a:r>
              <a:rPr lang="en"/>
              <a:t>受苦並不意味著對待生活要苦修，苦行 （基督徒的選擇不是為著受苦， 而是神的旨意 ~ 章伯斯)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4"/>
          <p:cNvSpPr txBox="1"/>
          <p:nvPr>
            <p:ph type="title"/>
          </p:nvPr>
        </p:nvSpPr>
        <p:spPr>
          <a:xfrm>
            <a:off x="310896" y="228600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Themes in the Epistle     </a:t>
            </a:r>
            <a:r>
              <a:rPr lang="en" sz="3600"/>
              <a:t>彼得前書主題</a:t>
            </a:r>
            <a:endParaRPr sz="3600"/>
          </a:p>
        </p:txBody>
      </p:sp>
      <p:sp>
        <p:nvSpPr>
          <p:cNvPr id="69" name="Google Shape;69;p14"/>
          <p:cNvSpPr txBox="1"/>
          <p:nvPr>
            <p:ph idx="1" type="body"/>
          </p:nvPr>
        </p:nvSpPr>
        <p:spPr>
          <a:xfrm>
            <a:off x="311700" y="1154300"/>
            <a:ext cx="8520600" cy="383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Epistle can be divided by predominant thought in three main sections: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6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The </a:t>
            </a:r>
            <a:r>
              <a:rPr b="1" lang="en"/>
              <a:t>Salvation of the Soul</a:t>
            </a:r>
            <a:r>
              <a:rPr lang="en"/>
              <a:t> seems to be the common unifying theme of the 3 sections (1:9; 2:25; 4:19).</a:t>
            </a:r>
            <a:r>
              <a:rPr lang="en"/>
              <a:t>靈魂的救恩是貫穿三段之中的共同主題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70" name="Google Shape;70;p14"/>
          <p:cNvGraphicFramePr/>
          <p:nvPr/>
        </p:nvGraphicFramePr>
        <p:xfrm>
          <a:off x="874250" y="17558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{3B982ECA-E2E8-4F3A-B61A-A5ECF7C7800C}</a:tableStyleId>
              </a:tblPr>
              <a:tblGrid>
                <a:gridCol w="1339100"/>
                <a:gridCol w="5899900"/>
              </a:tblGrid>
              <a:tr h="4382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800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1:1 - 2:10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800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Salvation             救恩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4382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800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2:11- 3:12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Submission         </a:t>
                      </a:r>
                      <a:r>
                        <a:rPr lang="en" sz="1800"/>
                        <a:t>順服</a:t>
                      </a:r>
                      <a:endParaRPr sz="1800"/>
                    </a:p>
                  </a:txBody>
                  <a:tcPr marT="91425" marB="91425" marR="91425" marL="91425"/>
                </a:tc>
              </a:tr>
              <a:tr h="4382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800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3:13 - 5:11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Suffering             </a:t>
                      </a:r>
                      <a:r>
                        <a:rPr lang="en" sz="1800"/>
                        <a:t>受苦</a:t>
                      </a:r>
                      <a:endParaRPr sz="18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/>
          <p:nvPr>
            <p:ph type="title"/>
          </p:nvPr>
        </p:nvSpPr>
        <p:spPr>
          <a:xfrm>
            <a:off x="311700" y="228600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Salvation of the Soul Defined </a:t>
            </a:r>
            <a:r>
              <a:rPr lang="en" sz="3600"/>
              <a:t>魂的救恩的定義</a:t>
            </a:r>
            <a:endParaRPr sz="3600"/>
          </a:p>
        </p:txBody>
      </p:sp>
      <p:sp>
        <p:nvSpPr>
          <p:cNvPr id="76" name="Google Shape;76;p15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Epistle opens speaking of our salvation (1:3-9)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It consists of</a:t>
            </a:r>
            <a:r>
              <a:rPr lang="en"/>
              <a:t> 3 distinct aspects</a:t>
            </a:r>
            <a:r>
              <a:rPr lang="en"/>
              <a:t>: </a:t>
            </a:r>
            <a:r>
              <a:rPr lang="en"/>
              <a:t>書信開始講到我們救恩的三個方面：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Salvation of the Spi</a:t>
            </a:r>
            <a:r>
              <a:rPr lang="en"/>
              <a:t>rit 靈的救恩(1:3)</a:t>
            </a:r>
            <a:endParaRPr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Salvation of the </a:t>
            </a:r>
            <a:r>
              <a:rPr lang="en"/>
              <a:t>Body 體的救恩(1:5)</a:t>
            </a:r>
            <a:endParaRPr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Salvation of the Soul  魂的救恩(1:9)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/>
              <a:t>Salvation of the Soul</a:t>
            </a:r>
            <a:r>
              <a:rPr lang="en"/>
              <a:t>: the purification/transformation work of the Holy Spirit in the believer’s soul, after regeneration, conforming us to the image of Christ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/>
              <a:t>魂的救恩</a:t>
            </a:r>
            <a:r>
              <a:rPr lang="en"/>
              <a:t>：是在重生之後，聖靈在信徒的魂裡所做的潔淨，更新的工作，為要把我們磨成基督的形象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 txBox="1"/>
          <p:nvPr>
            <p:ph type="title"/>
          </p:nvPr>
        </p:nvSpPr>
        <p:spPr>
          <a:xfrm>
            <a:off x="311700" y="228600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Salvation in Scripture </a:t>
            </a:r>
            <a:r>
              <a:rPr lang="en" sz="3600"/>
              <a:t>聖</a:t>
            </a:r>
            <a:r>
              <a:rPr lang="en" sz="3600"/>
              <a:t>經中的救恩</a:t>
            </a:r>
            <a:endParaRPr sz="3600"/>
          </a:p>
        </p:txBody>
      </p:sp>
      <p:sp>
        <p:nvSpPr>
          <p:cNvPr id="82" name="Google Shape;82;p16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83" name="Google Shape;83;p16"/>
          <p:cNvGraphicFramePr/>
          <p:nvPr/>
        </p:nvGraphicFramePr>
        <p:xfrm>
          <a:off x="311675" y="1643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{3B982ECA-E2E8-4F3A-B61A-A5ECF7C7800C}</a:tableStyleId>
              </a:tblPr>
              <a:tblGrid>
                <a:gridCol w="556975"/>
                <a:gridCol w="2654550"/>
                <a:gridCol w="2654550"/>
                <a:gridCol w="2654550"/>
              </a:tblGrid>
              <a:tr h="373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Spirit                 靈 (1:3)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Soul                    魂(1:9)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Body                    體(1:5)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73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Regeneration   重生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Transformation   更新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Transfiguration     變化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73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3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Past                 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過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去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Present               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現在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Future                  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將來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73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4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Penalty of sin   罪的工價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Power of sin       罪的權勢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Presence of sin    罪的所在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73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5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Event               一霎時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Process             一個過程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Event                   一霎時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6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For unbelievers 為著未信之人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For believers     為著信徒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For believers        為著信徒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/>
          <p:nvPr>
            <p:ph type="title"/>
          </p:nvPr>
        </p:nvSpPr>
        <p:spPr>
          <a:xfrm>
            <a:off x="311700" y="4683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Salvation of the Soul from Peter’s Background (1)</a:t>
            </a:r>
            <a:endParaRPr sz="36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從彼得的經歷看魂的救恩（1）</a:t>
            </a:r>
            <a:endParaRPr sz="3600"/>
          </a:p>
        </p:txBody>
      </p:sp>
      <p:sp>
        <p:nvSpPr>
          <p:cNvPr id="89" name="Google Shape;89;p17"/>
          <p:cNvSpPr txBox="1"/>
          <p:nvPr>
            <p:ph idx="1" type="body"/>
          </p:nvPr>
        </p:nvSpPr>
        <p:spPr>
          <a:xfrm>
            <a:off x="311700" y="1225225"/>
            <a:ext cx="8580600" cy="367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Peter’s confession is a pivotal event in the Synoptic Gospels (Matt 16:16-28) </a:t>
            </a:r>
            <a:br>
              <a:rPr lang="en" sz="1400"/>
            </a:br>
            <a:r>
              <a:rPr lang="en" sz="1400"/>
              <a:t>彼得的宣告是在概要福音書裏的關鍵事件 （馬太福音 16:15-28）</a:t>
            </a:r>
            <a:br>
              <a:rPr lang="en" sz="1400"/>
            </a:br>
            <a:r>
              <a:rPr lang="en" sz="1400"/>
              <a:t>It must have caused a rather deep impression on Peter (1Pet 2:4,5) </a:t>
            </a:r>
            <a:br>
              <a:rPr lang="en" sz="1400"/>
            </a:br>
            <a:r>
              <a:rPr lang="en" sz="1400"/>
              <a:t>這件事在彼得的心中留下重要的印象 （彼得前書 2:4，5）</a:t>
            </a:r>
            <a:br>
              <a:rPr lang="en" sz="1400"/>
            </a:br>
            <a:r>
              <a:rPr lang="en" sz="1400"/>
              <a:t>The Salvation of the Soul is an integral part of the story (Matt 16:25) </a:t>
            </a:r>
            <a:br>
              <a:rPr lang="en" sz="1400"/>
            </a:br>
            <a:r>
              <a:rPr lang="en" sz="1400"/>
              <a:t>魂的救恩貫穿，連結在這個故事中 （馬太福音16:25）</a:t>
            </a:r>
            <a:endParaRPr sz="1400"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400"/>
              <a:t>The story illustrates what happens on the initial salvation of every believer: </a:t>
            </a:r>
            <a:endParaRPr sz="1400"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400"/>
              <a:t>這個故事描述了在每一個信主的人身上起初的拯救：</a:t>
            </a:r>
            <a:endParaRPr sz="1400"/>
          </a:p>
          <a:p>
            <a:pPr indent="-31750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arabicPeriod"/>
            </a:pPr>
            <a:r>
              <a:rPr lang="en" sz="1400"/>
              <a:t>He is the Living Stone, we also become living stones in the spiritual House 他是活石，</a:t>
            </a:r>
            <a:r>
              <a:rPr lang="en" sz="1400"/>
              <a:t>我們也成為他靈宮裏的活石</a:t>
            </a:r>
            <a:endParaRPr sz="1400"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" sz="1400"/>
              <a:t>New </a:t>
            </a:r>
            <a:r>
              <a:rPr b="1" lang="en" sz="1400"/>
              <a:t>spiritual</a:t>
            </a:r>
            <a:r>
              <a:rPr lang="en" sz="1400"/>
              <a:t> constitution (like our Lord’s)  成為新的，屬靈的內在（像主一樣）</a:t>
            </a:r>
            <a:endParaRPr sz="1400"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" sz="1400"/>
              <a:t>From dust to stone 從塵土變成石頭</a:t>
            </a:r>
            <a:endParaRPr sz="1400"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Our</a:t>
            </a:r>
            <a:r>
              <a:rPr lang="en" sz="1400"/>
              <a:t> Lord’s “extra”  revelation to Peter: He is going to fulfill God’s Purpose using those living stones (v.18) </a:t>
            </a:r>
            <a:r>
              <a:rPr lang="en" sz="1400"/>
              <a:t>我們主對彼得的‘特別的‘啟示：他要用這些活石來完成神的旨意</a:t>
            </a:r>
            <a:endParaRPr sz="1400"/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400"/>
              <a:t>But there is an enormous problem getting in the way: Peter’s undealt soul (v. 21-23)</a:t>
            </a:r>
            <a:br>
              <a:rPr lang="en" sz="1400"/>
            </a:br>
            <a:r>
              <a:rPr lang="en" sz="1400"/>
              <a:t>但</a:t>
            </a:r>
            <a:r>
              <a:rPr lang="en" sz="1400"/>
              <a:t>這裏有一個巨大的問題攔阻：彼得沒有受過對付的魂 （21-23節）</a:t>
            </a:r>
            <a:endParaRPr sz="1400"/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400"/>
              <a:t>There’s nothing necessarily sinful in view but is still self-originated, independent from the Lord…  the venom of the Serpent, injected in the garden, is there (v. 23)</a:t>
            </a:r>
            <a:r>
              <a:rPr lang="en" sz="1400"/>
              <a:t>這裏不一定是罪的問題，而是從己出來，與主獨立 … 這是在伊甸園中蛇所注射在人裡的毒素</a:t>
            </a:r>
            <a:endParaRPr sz="1400"/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400"/>
              <a:t>All the soul’s faculties are in view: </a:t>
            </a:r>
            <a:r>
              <a:rPr lang="en" sz="1400"/>
              <a:t>思考一下這一幕中魂的功作：</a:t>
            </a:r>
            <a:endParaRPr sz="1400"/>
          </a:p>
          <a:p>
            <a:pPr indent="-317500" lvl="0" marL="45720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arabicPeriod"/>
            </a:pPr>
            <a:r>
              <a:rPr b="1" lang="en" sz="1400"/>
              <a:t>Emotion</a:t>
            </a:r>
            <a:r>
              <a:rPr lang="en" sz="1400"/>
              <a:t>:  Peter acts out of natural affection for his Master (“be kind to Thyself”) </a:t>
            </a:r>
            <a:r>
              <a:rPr lang="en" sz="1400"/>
              <a:t>情感：彼得在這裡處於天然人的愛  (“要善待你自己“）</a:t>
            </a:r>
            <a:endParaRPr sz="1400"/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b="1" lang="en" sz="1400"/>
              <a:t>Mind</a:t>
            </a:r>
            <a:r>
              <a:rPr lang="en" sz="1400"/>
              <a:t>:  Peter is not setting his mind in God’s interests </a:t>
            </a:r>
            <a:r>
              <a:rPr lang="en" sz="1400"/>
              <a:t>心思：彼得沒有將他的心思放在神的利益</a:t>
            </a:r>
            <a:endParaRPr sz="1400"/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b="1" lang="en" sz="1400"/>
              <a:t>Will</a:t>
            </a:r>
            <a:r>
              <a:rPr lang="en" sz="1400"/>
              <a:t>:  Peter’s will is prevailing over God’s </a:t>
            </a:r>
            <a:r>
              <a:rPr lang="en" sz="1400"/>
              <a:t>意志：彼得的意志要強過神的旨意</a:t>
            </a:r>
            <a:endParaRPr sz="1400"/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8"/>
          <p:cNvSpPr txBox="1"/>
          <p:nvPr>
            <p:ph type="title"/>
          </p:nvPr>
        </p:nvSpPr>
        <p:spPr>
          <a:xfrm>
            <a:off x="311700" y="4683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Salvation of the Soul from Peter’s Background (2)</a:t>
            </a:r>
            <a:endParaRPr sz="36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從彼得的經歷看魂的救恩（2）</a:t>
            </a:r>
            <a:endParaRPr sz="36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9"/>
          <p:cNvSpPr txBox="1"/>
          <p:nvPr>
            <p:ph idx="1" type="body"/>
          </p:nvPr>
        </p:nvSpPr>
        <p:spPr>
          <a:xfrm>
            <a:off x="146275" y="1301425"/>
            <a:ext cx="8836200" cy="384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What’s the Lord’s rem</a:t>
            </a:r>
            <a:r>
              <a:rPr lang="en" sz="1600"/>
              <a:t>edy?  主的药方是什么？</a:t>
            </a:r>
            <a:endParaRPr sz="1600"/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600"/>
              <a:t>“...d</a:t>
            </a:r>
            <a:r>
              <a:rPr lang="en" sz="1600"/>
              <a:t>eny himself… follow Me” (Matt 16:24) “...捨己...跟從我” (太 16:24)</a:t>
            </a:r>
            <a:endParaRPr sz="1600"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600"/>
              <a:t>i.e., don’t live by your soul life (</a:t>
            </a:r>
            <a:r>
              <a:rPr b="1" lang="en" sz="1600"/>
              <a:t>deny</a:t>
            </a:r>
            <a:r>
              <a:rPr lang="en" sz="1600"/>
              <a:t>) </a:t>
            </a:r>
            <a:endParaRPr sz="16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不要靠著你魂的生命而活（</a:t>
            </a:r>
            <a:r>
              <a:rPr b="1" lang="en" sz="1600"/>
              <a:t>捨己</a:t>
            </a:r>
            <a:r>
              <a:rPr lang="en" sz="1600"/>
              <a:t>）</a:t>
            </a:r>
            <a:endParaRPr sz="16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but by your new spiritual </a:t>
            </a:r>
            <a:r>
              <a:rPr lang="en" sz="1600"/>
              <a:t>constitution</a:t>
            </a:r>
            <a:r>
              <a:rPr lang="en" sz="1600"/>
              <a:t> in Christ (</a:t>
            </a:r>
            <a:r>
              <a:rPr b="1" lang="en" sz="1600"/>
              <a:t>follow Me</a:t>
            </a:r>
            <a:r>
              <a:rPr lang="en" sz="1600"/>
              <a:t>).</a:t>
            </a:r>
            <a:endParaRPr sz="16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而是靠着你在基督里那属灵的生命而活(</a:t>
            </a:r>
            <a:r>
              <a:rPr b="1" lang="en" sz="1600"/>
              <a:t>跟從我</a:t>
            </a:r>
            <a:r>
              <a:rPr lang="en" sz="1600"/>
              <a:t>)。</a:t>
            </a:r>
            <a:endParaRPr sz="1600"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600"/>
              <a:t>That describes the s</a:t>
            </a:r>
            <a:r>
              <a:rPr lang="en" sz="1600"/>
              <a:t>alvation of the soul (Matt 16:25) 這就描述了魂的救恩(太 16:25)</a:t>
            </a:r>
            <a:endParaRPr sz="1600"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600"/>
              <a:t>When we deny ourselves and follow our Lord, our soul is suffering </a:t>
            </a:r>
            <a:r>
              <a:rPr b="1" lang="en" sz="1600"/>
              <a:t>loss</a:t>
            </a:r>
            <a:r>
              <a:rPr lang="en" sz="1600"/>
              <a:t> at that moment;  </a:t>
            </a:r>
            <a:endParaRPr sz="16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當我們捨己，跟從主的時候，我們的魂是在那裡受</a:t>
            </a:r>
            <a:r>
              <a:rPr b="1" lang="en" sz="1600"/>
              <a:t>損失</a:t>
            </a:r>
            <a:r>
              <a:rPr lang="en" sz="1600"/>
              <a:t>；</a:t>
            </a:r>
            <a:endParaRPr sz="1600"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600"/>
              <a:t>but in reality it is being purified, transformed, and ultimately </a:t>
            </a:r>
            <a:r>
              <a:rPr b="1" lang="en" sz="1600"/>
              <a:t>saved</a:t>
            </a:r>
            <a:r>
              <a:rPr lang="en" sz="1600"/>
              <a:t>.</a:t>
            </a:r>
            <a:endParaRPr sz="16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但實際上，我們的魂也在經歷潔淨，更新，以及完全的</a:t>
            </a:r>
            <a:r>
              <a:rPr b="1" lang="en" sz="1600"/>
              <a:t>拯救</a:t>
            </a:r>
            <a:r>
              <a:rPr lang="en" sz="1600"/>
              <a:t>。</a:t>
            </a:r>
            <a:endParaRPr sz="1600"/>
          </a:p>
        </p:txBody>
      </p:sp>
      <p:sp>
        <p:nvSpPr>
          <p:cNvPr id="101" name="Google Shape;101;p19"/>
          <p:cNvSpPr txBox="1"/>
          <p:nvPr>
            <p:ph type="title"/>
          </p:nvPr>
        </p:nvSpPr>
        <p:spPr>
          <a:xfrm>
            <a:off x="311700" y="4683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Salvation of the Soul from Peter’s Background (3)</a:t>
            </a:r>
            <a:endParaRPr sz="36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從彼得的經歷看魂的救恩（3）</a:t>
            </a:r>
            <a:endParaRPr sz="36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0"/>
          <p:cNvSpPr txBox="1"/>
          <p:nvPr>
            <p:ph type="title"/>
          </p:nvPr>
        </p:nvSpPr>
        <p:spPr>
          <a:xfrm>
            <a:off x="311700" y="228600"/>
            <a:ext cx="88323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Salvation of the Soul and Suffering </a:t>
            </a:r>
            <a:r>
              <a:rPr lang="en" sz="3600"/>
              <a:t>魂的救恩與受苦</a:t>
            </a:r>
            <a:endParaRPr sz="3600"/>
          </a:p>
        </p:txBody>
      </p:sp>
      <p:sp>
        <p:nvSpPr>
          <p:cNvPr id="107" name="Google Shape;107;p20"/>
          <p:cNvSpPr txBox="1"/>
          <p:nvPr>
            <p:ph idx="1" type="body"/>
          </p:nvPr>
        </p:nvSpPr>
        <p:spPr>
          <a:xfrm>
            <a:off x="159300" y="996625"/>
            <a:ext cx="86730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1:7 a gold refining metaphor is used to describe the Salvation of the Soul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1:7 用試驗金子來比喻靈魂的救恩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God has the end result in view (1:9) 神知晓那最终的果效 </a:t>
            </a:r>
            <a:r>
              <a:rPr lang="en"/>
              <a:t>(1:9)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...salvation of the soul (i.e., soul transformed/purified) 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靈魂的救恩(魂的更新，洁净)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t</a:t>
            </a:r>
            <a:r>
              <a:rPr lang="en"/>
              <a:t>here’s pain involved in the process (almost incidental) 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在这个过程中会有苦痛（几乎总是发生）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Suffering as the appointed way to </a:t>
            </a:r>
            <a:r>
              <a:rPr b="1" lang="en"/>
              <a:t>glory</a:t>
            </a:r>
            <a:r>
              <a:rPr lang="en"/>
              <a:t>: 5:10; 4:13; Rom 5:1-3; 2Cor 4:17; etc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受苦是</a:t>
            </a:r>
            <a:r>
              <a:rPr b="1" lang="en"/>
              <a:t>得榮耀</a:t>
            </a:r>
            <a:r>
              <a:rPr lang="en"/>
              <a:t>的必經之路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Examples from both Testaments: Joseph, Moses, David, Job, Paul, etc…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聖經中的例子：約瑟，摩西，大衛，約伯，保羅。。。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1"/>
          <p:cNvSpPr txBox="1"/>
          <p:nvPr>
            <p:ph type="title"/>
          </p:nvPr>
        </p:nvSpPr>
        <p:spPr>
          <a:xfrm>
            <a:off x="311700" y="228600"/>
            <a:ext cx="87789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600"/>
              <a:t>Salvation of the Soul and Submission 魂的救恩與順服</a:t>
            </a:r>
            <a:endParaRPr sz="3600"/>
          </a:p>
        </p:txBody>
      </p:sp>
      <p:sp>
        <p:nvSpPr>
          <p:cNvPr id="113" name="Google Shape;113;p21"/>
          <p:cNvSpPr txBox="1"/>
          <p:nvPr>
            <p:ph idx="1" type="body"/>
          </p:nvPr>
        </p:nvSpPr>
        <p:spPr>
          <a:xfrm>
            <a:off x="311700" y="1225225"/>
            <a:ext cx="87789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But suffering in itself is no guarantee that God’s intended effect will be produced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受苦本身並不能保證神所定意的果效成就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There’s an indispensable attitude required on our part: </a:t>
            </a:r>
            <a:r>
              <a:rPr b="1" lang="en"/>
              <a:t>submission</a:t>
            </a:r>
            <a:endParaRPr b="1"/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在我們身上需要一個不可或缺的態度：</a:t>
            </a:r>
            <a:r>
              <a:rPr b="1" lang="en"/>
              <a:t>順服</a:t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The </a:t>
            </a:r>
            <a:r>
              <a:rPr b="1" lang="en"/>
              <a:t>Shepherd</a:t>
            </a:r>
            <a:r>
              <a:rPr lang="en"/>
              <a:t> of our soul: s</a:t>
            </a:r>
            <a:r>
              <a:rPr lang="en"/>
              <a:t>ubmission to the Lord implied </a:t>
            </a:r>
            <a:r>
              <a:rPr lang="en"/>
              <a:t>(2:25)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我們魂的</a:t>
            </a:r>
            <a:r>
              <a:rPr b="1" lang="en"/>
              <a:t>牧人</a:t>
            </a:r>
            <a:r>
              <a:rPr lang="en"/>
              <a:t>:就是講到我們對主的順服 (2:25)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The example of our Lord (2:18-24)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我們主的榜樣 </a:t>
            </a:r>
            <a:r>
              <a:rPr lang="en"/>
              <a:t>(2:18-24)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Luxe">
  <a:themeElements>
    <a:clrScheme name="Luxe">
      <a:dk1>
        <a:srgbClr val="000000"/>
      </a:dk1>
      <a:lt1>
        <a:srgbClr val="FFFFFF"/>
      </a:lt1>
      <a:dk2>
        <a:srgbClr val="B7B7B7"/>
      </a:dk2>
      <a:lt2>
        <a:srgbClr val="CCA677"/>
      </a:lt2>
      <a:accent1>
        <a:srgbClr val="5D4037"/>
      </a:accent1>
      <a:accent2>
        <a:srgbClr val="455A64"/>
      </a:accent2>
      <a:accent3>
        <a:srgbClr val="607D8B"/>
      </a:accent3>
      <a:accent4>
        <a:srgbClr val="78909C"/>
      </a:accent4>
      <a:accent5>
        <a:srgbClr val="57BB8A"/>
      </a:accent5>
      <a:accent6>
        <a:srgbClr val="DCE755"/>
      </a:accent6>
      <a:hlink>
        <a:srgbClr val="57BB8A"/>
      </a:hlink>
      <a:folHlink>
        <a:srgbClr val="57BB8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